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620" r:id="rId3"/>
    <p:sldId id="621" r:id="rId4"/>
    <p:sldId id="593" r:id="rId5"/>
    <p:sldId id="589" r:id="rId6"/>
    <p:sldId id="493" r:id="rId7"/>
    <p:sldId id="605" r:id="rId8"/>
    <p:sldId id="606" r:id="rId9"/>
    <p:sldId id="597" r:id="rId10"/>
    <p:sldId id="594" r:id="rId11"/>
    <p:sldId id="607" r:id="rId12"/>
    <p:sldId id="608" r:id="rId13"/>
    <p:sldId id="609" r:id="rId14"/>
    <p:sldId id="610" r:id="rId15"/>
    <p:sldId id="611" r:id="rId16"/>
    <p:sldId id="613" r:id="rId17"/>
    <p:sldId id="615" r:id="rId18"/>
    <p:sldId id="616" r:id="rId19"/>
    <p:sldId id="617" r:id="rId20"/>
    <p:sldId id="618" r:id="rId21"/>
    <p:sldId id="619" r:id="rId22"/>
    <p:sldId id="598" r:id="rId23"/>
    <p:sldId id="595" r:id="rId24"/>
    <p:sldId id="587" r:id="rId25"/>
    <p:sldId id="602" r:id="rId26"/>
    <p:sldId id="604" r:id="rId27"/>
    <p:sldId id="588" r:id="rId28"/>
    <p:sldId id="496" r:id="rId29"/>
    <p:sldId id="599" r:id="rId30"/>
    <p:sldId id="600" r:id="rId31"/>
    <p:sldId id="526" r:id="rId32"/>
  </p:sldIdLst>
  <p:sldSz cx="18288000" cy="10287000"/>
  <p:notesSz cx="6858000" cy="9144000"/>
  <p:embeddedFontLst>
    <p:embeddedFont>
      <p:font typeface="Open Sans" panose="020B0606030504020204" pitchFamily="34" charset="0"/>
      <p:regular r:id="rId34"/>
      <p:bold r:id="rId35"/>
      <p:italic r:id="rId36"/>
      <p:boldItalic r:id="rId37"/>
    </p:embeddedFont>
    <p:embeddedFont>
      <p:font typeface="Open Sans Bold" panose="020B0806030504020204"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E11D9F"/>
    <a:srgbClr val="EB21C9"/>
    <a:srgbClr val="A35A2C"/>
    <a:srgbClr val="BFB837"/>
    <a:srgbClr val="F0EA84"/>
    <a:srgbClr val="F0B1DC"/>
    <a:srgbClr val="DF82E2"/>
    <a:srgbClr val="C830CC"/>
    <a:srgbClr val="ECF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F7A0B-B68D-4D44-B70B-984093A39BC6}" v="43" dt="2024-09-18T16:07:10.380"/>
    <p1510:client id="{8FDA4037-60AB-411C-8E69-FAD1C379FEB1}" v="45" dt="2024-09-18T16:07:14.33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7" d="100"/>
          <a:sy n="77" d="100"/>
        </p:scale>
        <p:origin x="33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50ED0-4EA3-4F62-A9C6-25BDE5F0C9B6}" type="doc">
      <dgm:prSet loTypeId="urn:microsoft.com/office/officeart/2016/7/layout/BasicTimeline" loCatId="timeline" qsTypeId="urn:microsoft.com/office/officeart/2005/8/quickstyle/simple1" qsCatId="simple" csTypeId="urn:microsoft.com/office/officeart/2005/8/colors/colorful1" csCatId="colorful" phldr="1"/>
      <dgm:spPr/>
      <dgm:t>
        <a:bodyPr/>
        <a:lstStyle/>
        <a:p>
          <a:endParaRPr lang="es-MX"/>
        </a:p>
      </dgm:t>
    </dgm:pt>
    <dgm:pt modelId="{E8FFE4C1-E0C6-414A-BBD7-64B880F5D4B9}">
      <dgm:prSet phldr="0"/>
      <dgm:spPr/>
      <dgm:t>
        <a:bodyPr/>
        <a:lstStyle/>
        <a:p>
          <a:pPr>
            <a:defRPr b="1"/>
          </a:pPr>
          <a:r>
            <a:rPr lang="es-MX" b="0">
              <a:latin typeface="Calibri"/>
            </a:rPr>
            <a:t>7 de septiembre de 2022</a:t>
          </a:r>
          <a:endParaRPr lang="en-US" b="0">
            <a:latin typeface="Calibri"/>
          </a:endParaRPr>
        </a:p>
      </dgm:t>
    </dgm:pt>
    <dgm:pt modelId="{4983DB3B-94B1-47EB-850D-88262AE02FE7}" type="parTrans" cxnId="{EF2AF477-5E48-44E4-93F1-67785A3DD3F9}">
      <dgm:prSet/>
      <dgm:spPr/>
      <dgm:t>
        <a:bodyPr/>
        <a:lstStyle/>
        <a:p>
          <a:endParaRPr lang="es-ES"/>
        </a:p>
      </dgm:t>
    </dgm:pt>
    <dgm:pt modelId="{8D86796C-529F-4FED-81EB-10047AC955A5}" type="sibTrans" cxnId="{EF2AF477-5E48-44E4-93F1-67785A3DD3F9}">
      <dgm:prSet/>
      <dgm:spPr/>
      <dgm:t>
        <a:bodyPr/>
        <a:lstStyle/>
        <a:p>
          <a:endParaRPr lang="en-US"/>
        </a:p>
      </dgm:t>
    </dgm:pt>
    <dgm:pt modelId="{6EF431BD-A02C-47A3-8029-9C9D042D9A5E}">
      <dgm:prSet phldr="0"/>
      <dgm:spPr/>
      <dgm:t>
        <a:bodyPr/>
        <a:lstStyle/>
        <a:p>
          <a:pPr>
            <a:defRPr b="1"/>
          </a:pPr>
          <a:r>
            <a:rPr lang="es-MX" b="0">
              <a:latin typeface="Calibri"/>
            </a:rPr>
            <a:t>31 de agosto de 2023</a:t>
          </a:r>
          <a:endParaRPr lang="en-US" b="0">
            <a:latin typeface="Calibri"/>
          </a:endParaRPr>
        </a:p>
      </dgm:t>
    </dgm:pt>
    <dgm:pt modelId="{CB0660AE-C492-4364-B51F-2DE005DBBF25}" type="parTrans" cxnId="{C82239A2-7FA7-4C8B-9B5F-6D391359588D}">
      <dgm:prSet/>
      <dgm:spPr/>
      <dgm:t>
        <a:bodyPr/>
        <a:lstStyle/>
        <a:p>
          <a:endParaRPr lang="es-ES"/>
        </a:p>
      </dgm:t>
    </dgm:pt>
    <dgm:pt modelId="{2CCDE13A-6465-4503-8FCE-31094A1FE822}" type="sibTrans" cxnId="{C82239A2-7FA7-4C8B-9B5F-6D391359588D}">
      <dgm:prSet/>
      <dgm:spPr/>
      <dgm:t>
        <a:bodyPr/>
        <a:lstStyle/>
        <a:p>
          <a:endParaRPr lang="en-US"/>
        </a:p>
      </dgm:t>
    </dgm:pt>
    <dgm:pt modelId="{20BD99D1-63AB-4BB1-B67E-DAEEE16E01AC}">
      <dgm:prSet phldr="0"/>
      <dgm:spPr/>
      <dgm:t>
        <a:bodyPr/>
        <a:lstStyle/>
        <a:p>
          <a:pPr>
            <a:defRPr b="1"/>
          </a:pPr>
          <a:r>
            <a:rPr lang="es-MX" b="0">
              <a:latin typeface="Calibri"/>
            </a:rPr>
            <a:t>31 de agosto de 2023</a:t>
          </a:r>
        </a:p>
      </dgm:t>
    </dgm:pt>
    <dgm:pt modelId="{66905FA1-7BB8-4883-9810-55EEF48D2327}" type="parTrans" cxnId="{FA596CBE-BC75-4CE7-8A34-4B9F6F0EF8B5}">
      <dgm:prSet/>
      <dgm:spPr/>
      <dgm:t>
        <a:bodyPr/>
        <a:lstStyle/>
        <a:p>
          <a:endParaRPr lang="es-ES"/>
        </a:p>
      </dgm:t>
    </dgm:pt>
    <dgm:pt modelId="{0FD954C8-2830-4D02-9479-7D6CA0319323}" type="sibTrans" cxnId="{FA596CBE-BC75-4CE7-8A34-4B9F6F0EF8B5}">
      <dgm:prSet/>
      <dgm:spPr/>
      <dgm:t>
        <a:bodyPr/>
        <a:lstStyle/>
        <a:p>
          <a:endParaRPr lang="en-US"/>
        </a:p>
      </dgm:t>
    </dgm:pt>
    <dgm:pt modelId="{796CBC3F-3079-476A-8EC1-4FB78FA429B7}">
      <dgm:prSet phldr="0" custT="1"/>
      <dgm:spPr/>
      <dgm:t>
        <a:bodyPr/>
        <a:lstStyle/>
        <a:p>
          <a:r>
            <a:rPr lang="es-MX" sz="2000" b="0" dirty="0">
              <a:latin typeface="Calibri"/>
            </a:rPr>
            <a:t>El CE designó a la Comisión Temporal de Resultados Preliminares como la encargada de coordinar la implementación y operación del Sistema Conóceles.</a:t>
          </a:r>
        </a:p>
      </dgm:t>
    </dgm:pt>
    <dgm:pt modelId="{92584877-6DF5-416D-A2F7-5E5982FA4F51}" type="parTrans" cxnId="{E13BEDE1-24A2-401E-AEDC-48C5A12052F0}">
      <dgm:prSet/>
      <dgm:spPr/>
      <dgm:t>
        <a:bodyPr/>
        <a:lstStyle/>
        <a:p>
          <a:endParaRPr lang="es-ES"/>
        </a:p>
      </dgm:t>
    </dgm:pt>
    <dgm:pt modelId="{8F0CC568-34F2-42CD-944F-A420610AD5B2}" type="sibTrans" cxnId="{E13BEDE1-24A2-401E-AEDC-48C5A12052F0}">
      <dgm:prSet/>
      <dgm:spPr/>
      <dgm:t>
        <a:bodyPr/>
        <a:lstStyle/>
        <a:p>
          <a:endParaRPr lang="en-US"/>
        </a:p>
      </dgm:t>
    </dgm:pt>
    <dgm:pt modelId="{BBF23E5F-C425-46E5-A235-F40B0B3C2D2D}">
      <dgm:prSet phldr="0"/>
      <dgm:spPr/>
      <dgm:t>
        <a:bodyPr/>
        <a:lstStyle/>
        <a:p>
          <a:pPr>
            <a:defRPr b="1"/>
          </a:pPr>
          <a:r>
            <a:rPr lang="es-MX" b="0">
              <a:latin typeface="Calibri"/>
            </a:rPr>
            <a:t>29 de diciembre de 2023</a:t>
          </a:r>
        </a:p>
      </dgm:t>
    </dgm:pt>
    <dgm:pt modelId="{AF5E1BED-2C6E-4122-8A35-77F7CF7E6EF2}" type="parTrans" cxnId="{BAADE63E-1E8A-4B21-9D81-EE13D6FD63A9}">
      <dgm:prSet/>
      <dgm:spPr/>
      <dgm:t>
        <a:bodyPr/>
        <a:lstStyle/>
        <a:p>
          <a:endParaRPr lang="es-ES"/>
        </a:p>
      </dgm:t>
    </dgm:pt>
    <dgm:pt modelId="{F2341CFA-A647-4521-A452-26BA18591381}" type="sibTrans" cxnId="{BAADE63E-1E8A-4B21-9D81-EE13D6FD63A9}">
      <dgm:prSet/>
      <dgm:spPr/>
      <dgm:t>
        <a:bodyPr/>
        <a:lstStyle/>
        <a:p>
          <a:endParaRPr lang="en-US"/>
        </a:p>
      </dgm:t>
    </dgm:pt>
    <dgm:pt modelId="{0896C114-3F9C-48B8-9E6D-EFF76E937644}">
      <dgm:prSet phldr="0" custT="1"/>
      <dgm:spPr/>
      <dgm:t>
        <a:bodyPr/>
        <a:lstStyle/>
        <a:p>
          <a:r>
            <a:rPr lang="es-MX" sz="2000" b="0" dirty="0">
              <a:latin typeface="Calibri"/>
            </a:rPr>
            <a:t>Se establecieron las fases de operación del Sistema Conóceles: captura, validación y publicación de la información de los Cuestionarios Curricular y de identidad de las personas candidatas en la elección del Proceso Local.</a:t>
          </a:r>
        </a:p>
      </dgm:t>
    </dgm:pt>
    <dgm:pt modelId="{DB7F9012-D4D4-47EA-BDF1-236307561D90}" type="parTrans" cxnId="{6FC5BE19-0B7D-4793-9AE5-181615E19E14}">
      <dgm:prSet/>
      <dgm:spPr/>
      <dgm:t>
        <a:bodyPr/>
        <a:lstStyle/>
        <a:p>
          <a:endParaRPr lang="es-ES"/>
        </a:p>
      </dgm:t>
    </dgm:pt>
    <dgm:pt modelId="{8394A14A-F2D1-42EC-85CD-F38C6E7EE407}" type="sibTrans" cxnId="{6FC5BE19-0B7D-4793-9AE5-181615E19E14}">
      <dgm:prSet/>
      <dgm:spPr/>
      <dgm:t>
        <a:bodyPr/>
        <a:lstStyle/>
        <a:p>
          <a:endParaRPr lang="en-US"/>
        </a:p>
      </dgm:t>
    </dgm:pt>
    <dgm:pt modelId="{EF3863D8-5CF3-409F-862D-17B691829ABF}">
      <dgm:prSet phldr="0"/>
      <dgm:spPr/>
      <dgm:t>
        <a:bodyPr/>
        <a:lstStyle/>
        <a:p>
          <a:pPr>
            <a:defRPr b="1"/>
          </a:pPr>
          <a:r>
            <a:rPr lang="es-MX" b="0">
              <a:latin typeface="Calibri"/>
            </a:rPr>
            <a:t>28 de febrero de 2024</a:t>
          </a:r>
        </a:p>
      </dgm:t>
    </dgm:pt>
    <dgm:pt modelId="{3DAF508E-7ADC-4314-A1C3-199CE0641CA6}" type="parTrans" cxnId="{AEF20C95-8242-46A1-BE51-E480C14AC43E}">
      <dgm:prSet/>
      <dgm:spPr/>
      <dgm:t>
        <a:bodyPr/>
        <a:lstStyle/>
        <a:p>
          <a:endParaRPr lang="es-ES"/>
        </a:p>
      </dgm:t>
    </dgm:pt>
    <dgm:pt modelId="{B2CE9881-B15E-4D34-A5C7-58B372282A1D}" type="sibTrans" cxnId="{AEF20C95-8242-46A1-BE51-E480C14AC43E}">
      <dgm:prSet/>
      <dgm:spPr/>
      <dgm:t>
        <a:bodyPr/>
        <a:lstStyle/>
        <a:p>
          <a:endParaRPr lang="en-US"/>
        </a:p>
      </dgm:t>
    </dgm:pt>
    <dgm:pt modelId="{514961FD-EFE7-4681-8879-35B5C4CF94B4}">
      <dgm:prSet phldr="0" custT="1"/>
      <dgm:spPr/>
      <dgm:t>
        <a:bodyPr/>
        <a:lstStyle/>
        <a:p>
          <a:r>
            <a:rPr lang="es-MX" sz="2000" b="0" dirty="0">
              <a:latin typeface="Calibri"/>
            </a:rPr>
            <a:t>Se modificó el sistema Conóceles, enlazándolo electrónicamente con el Registro Estatal de Personas Sancionadas en Materia de Violencia Política contra las Mujeres en Razón de Género</a:t>
          </a:r>
        </a:p>
      </dgm:t>
    </dgm:pt>
    <dgm:pt modelId="{D4C77029-3E82-47CC-B094-CCBCB1476AF5}" type="parTrans" cxnId="{8924AE79-D663-49B4-9E15-789D9A78C085}">
      <dgm:prSet/>
      <dgm:spPr/>
      <dgm:t>
        <a:bodyPr/>
        <a:lstStyle/>
        <a:p>
          <a:endParaRPr lang="es-ES"/>
        </a:p>
      </dgm:t>
    </dgm:pt>
    <dgm:pt modelId="{7E60F73B-3B79-4E43-9533-F3BEA637FCB0}" type="sibTrans" cxnId="{8924AE79-D663-49B4-9E15-789D9A78C085}">
      <dgm:prSet/>
      <dgm:spPr/>
      <dgm:t>
        <a:bodyPr/>
        <a:lstStyle/>
        <a:p>
          <a:endParaRPr lang="en-US"/>
        </a:p>
      </dgm:t>
    </dgm:pt>
    <dgm:pt modelId="{B3F916B6-D75B-4222-A599-95E5A73C5725}">
      <dgm:prSet phldr="0"/>
      <dgm:spPr/>
      <dgm:t>
        <a:bodyPr/>
        <a:lstStyle/>
        <a:p>
          <a:pPr>
            <a:defRPr b="1"/>
          </a:pPr>
          <a:r>
            <a:rPr lang="es-MX" b="0">
              <a:latin typeface="Calibri"/>
            </a:rPr>
            <a:t>28 de marzo de 2024</a:t>
          </a:r>
        </a:p>
      </dgm:t>
    </dgm:pt>
    <dgm:pt modelId="{38A2EED7-8204-43A3-AF95-86509FB3B068}" type="parTrans" cxnId="{FE246C5A-D9E3-450C-AFC1-D05F3512F430}">
      <dgm:prSet/>
      <dgm:spPr/>
      <dgm:t>
        <a:bodyPr/>
        <a:lstStyle/>
        <a:p>
          <a:endParaRPr lang="es-ES"/>
        </a:p>
      </dgm:t>
    </dgm:pt>
    <dgm:pt modelId="{F5A464B1-BF5A-48D3-A8A2-6564700B21D7}" type="sibTrans" cxnId="{FE246C5A-D9E3-450C-AFC1-D05F3512F430}">
      <dgm:prSet/>
      <dgm:spPr/>
      <dgm:t>
        <a:bodyPr/>
        <a:lstStyle/>
        <a:p>
          <a:endParaRPr lang="en-US"/>
        </a:p>
      </dgm:t>
    </dgm:pt>
    <dgm:pt modelId="{0AF08481-2585-4DC0-B87C-65ADAA2A75A7}">
      <dgm:prSet phldr="0" custT="1"/>
      <dgm:spPr/>
      <dgm:t>
        <a:bodyPr/>
        <a:lstStyle/>
        <a:p>
          <a:r>
            <a:rPr lang="es-MX" sz="2000" b="0" dirty="0">
              <a:latin typeface="Calibri"/>
            </a:rPr>
            <a:t>Se estableció como fecha para iniciar la fecha de publicación de la información en el sistema Conóceles, del 20 de marzo al 2 de junio. </a:t>
          </a:r>
        </a:p>
      </dgm:t>
    </dgm:pt>
    <dgm:pt modelId="{E81417CF-2001-4412-A1E5-9676237EC800}" type="parTrans" cxnId="{CD976412-B412-4B4A-9E68-587A4F04641C}">
      <dgm:prSet/>
      <dgm:spPr/>
      <dgm:t>
        <a:bodyPr/>
        <a:lstStyle/>
        <a:p>
          <a:endParaRPr lang="es-ES"/>
        </a:p>
      </dgm:t>
    </dgm:pt>
    <dgm:pt modelId="{60EB55F7-B14D-4E42-A4AC-21930F1F97B0}" type="sibTrans" cxnId="{CD976412-B412-4B4A-9E68-587A4F04641C}">
      <dgm:prSet/>
      <dgm:spPr/>
      <dgm:t>
        <a:bodyPr/>
        <a:lstStyle/>
        <a:p>
          <a:endParaRPr lang="en-US"/>
        </a:p>
      </dgm:t>
    </dgm:pt>
    <dgm:pt modelId="{3035F5B1-59E5-4765-8890-175418B7DF07}">
      <dgm:prSet phldr="0" custT="1"/>
      <dgm:spPr/>
      <dgm:t>
        <a:bodyPr/>
        <a:lstStyle/>
        <a:p>
          <a:r>
            <a:rPr lang="es-MX" sz="2000" b="0" dirty="0">
              <a:latin typeface="Calibri"/>
            </a:rPr>
            <a:t>El Consejo General del INE aprobó los Lineamientos para el Uso del Sistema "Candidatas y Candidatos: Conóceles" para los procesos electorales federales y locales</a:t>
          </a:r>
          <a:endParaRPr lang="es-MX" sz="2000" dirty="0"/>
        </a:p>
      </dgm:t>
    </dgm:pt>
    <dgm:pt modelId="{03B03A75-BF78-450D-AEAB-DEBA9FDD3D5B}" type="parTrans" cxnId="{97FBF793-CE7A-41ED-BCDC-57D926968FF9}">
      <dgm:prSet/>
      <dgm:spPr/>
      <dgm:t>
        <a:bodyPr/>
        <a:lstStyle/>
        <a:p>
          <a:endParaRPr lang="es-ES"/>
        </a:p>
      </dgm:t>
    </dgm:pt>
    <dgm:pt modelId="{4678110F-3C13-42B4-BF0B-CCE497F0F03C}" type="sibTrans" cxnId="{97FBF793-CE7A-41ED-BCDC-57D926968FF9}">
      <dgm:prSet/>
      <dgm:spPr/>
      <dgm:t>
        <a:bodyPr/>
        <a:lstStyle/>
        <a:p>
          <a:endParaRPr lang="en-US"/>
        </a:p>
      </dgm:t>
    </dgm:pt>
    <dgm:pt modelId="{2C4C2369-EF17-425C-A8E8-F83B0D8D9ACB}">
      <dgm:prSet phldr="0" custT="1"/>
      <dgm:spPr/>
      <dgm:t>
        <a:bodyPr/>
        <a:lstStyle/>
        <a:p>
          <a:r>
            <a:rPr lang="es-MX" sz="2000" b="0" dirty="0">
              <a:latin typeface="Calibri"/>
            </a:rPr>
            <a:t>El CE del IEPCT designó a la UNITIC, como la instancia interna responsable de coordinar el desarrollo de las actividades del Sistema Conóceles</a:t>
          </a:r>
          <a:endParaRPr lang="en-US" sz="2000" b="0" dirty="0"/>
        </a:p>
      </dgm:t>
    </dgm:pt>
    <dgm:pt modelId="{F8705046-C8EA-4694-B57F-BAB3E4529607}" type="parTrans" cxnId="{8BA6D3C3-4481-427F-96DD-A085ED2BCD97}">
      <dgm:prSet/>
      <dgm:spPr/>
      <dgm:t>
        <a:bodyPr/>
        <a:lstStyle/>
        <a:p>
          <a:endParaRPr lang="es-ES"/>
        </a:p>
      </dgm:t>
    </dgm:pt>
    <dgm:pt modelId="{E86C13D7-BF32-45BE-83B7-4137A8FD4DE1}" type="sibTrans" cxnId="{8BA6D3C3-4481-427F-96DD-A085ED2BCD97}">
      <dgm:prSet/>
      <dgm:spPr/>
      <dgm:t>
        <a:bodyPr/>
        <a:lstStyle/>
        <a:p>
          <a:endParaRPr lang="en-US"/>
        </a:p>
      </dgm:t>
    </dgm:pt>
    <dgm:pt modelId="{ED66D2A3-FD64-4491-B86D-3B423620C7EE}">
      <dgm:prSet phldr="0"/>
      <dgm:spPr/>
      <dgm:t>
        <a:bodyPr/>
        <a:lstStyle/>
        <a:p>
          <a:pPr>
            <a:defRPr b="1"/>
          </a:pPr>
          <a:r>
            <a:rPr lang="es-MX" b="0">
              <a:latin typeface="Calibri"/>
            </a:rPr>
            <a:t>2 de junio de 2024</a:t>
          </a:r>
        </a:p>
      </dgm:t>
    </dgm:pt>
    <dgm:pt modelId="{21D270FF-DAB0-45B8-9C6E-FC8C6C3059B1}" type="parTrans" cxnId="{32FDD906-E9DD-473E-B0DA-F91B99B93034}">
      <dgm:prSet/>
      <dgm:spPr/>
      <dgm:t>
        <a:bodyPr/>
        <a:lstStyle/>
        <a:p>
          <a:endParaRPr lang="es-ES"/>
        </a:p>
      </dgm:t>
    </dgm:pt>
    <dgm:pt modelId="{11C82E8A-D86A-4188-AD16-36BF338D5BD3}" type="sibTrans" cxnId="{32FDD906-E9DD-473E-B0DA-F91B99B93034}">
      <dgm:prSet/>
      <dgm:spPr/>
      <dgm:t>
        <a:bodyPr/>
        <a:lstStyle/>
        <a:p>
          <a:endParaRPr lang="en-US"/>
        </a:p>
      </dgm:t>
    </dgm:pt>
    <dgm:pt modelId="{9A176EA8-2B0E-4028-A8A1-8BDE7661141E}">
      <dgm:prSet phldr="0" custT="1"/>
      <dgm:spPr/>
      <dgm:t>
        <a:bodyPr/>
        <a:lstStyle/>
        <a:p>
          <a:r>
            <a:rPr lang="es-MX" sz="2000" b="0" dirty="0">
              <a:latin typeface="Calibri"/>
            </a:rPr>
            <a:t>Cierre del sistema Conóceles, </a:t>
          </a:r>
          <a:r>
            <a:rPr lang="es-MX" sz="2000" b="0" dirty="0"/>
            <a:t>procediéndose a la verificación y certificación del cumplimiento de la carga y validación de la información publicada por los partidos políticos y candidaturas independientes</a:t>
          </a:r>
        </a:p>
      </dgm:t>
    </dgm:pt>
    <dgm:pt modelId="{26D3F1CA-6024-4385-B4EA-4D0A268221D1}" type="parTrans" cxnId="{FF96F3FF-271B-4905-8CE7-6A999F4D1342}">
      <dgm:prSet/>
      <dgm:spPr/>
      <dgm:t>
        <a:bodyPr/>
        <a:lstStyle/>
        <a:p>
          <a:endParaRPr lang="es-ES"/>
        </a:p>
      </dgm:t>
    </dgm:pt>
    <dgm:pt modelId="{A2E3AC92-A42A-4223-998D-74E96EE94A6E}" type="sibTrans" cxnId="{FF96F3FF-271B-4905-8CE7-6A999F4D1342}">
      <dgm:prSet/>
      <dgm:spPr/>
      <dgm:t>
        <a:bodyPr/>
        <a:lstStyle/>
        <a:p>
          <a:endParaRPr lang="en-US"/>
        </a:p>
      </dgm:t>
    </dgm:pt>
    <dgm:pt modelId="{4AB664F5-3D2C-44B1-9D42-96EA44FE11CD}" type="pres">
      <dgm:prSet presAssocID="{D9350ED0-4EA3-4F62-A9C6-25BDE5F0C9B6}" presName="root" presStyleCnt="0">
        <dgm:presLayoutVars>
          <dgm:chMax/>
          <dgm:chPref/>
          <dgm:animLvl val="lvl"/>
        </dgm:presLayoutVars>
      </dgm:prSet>
      <dgm:spPr/>
    </dgm:pt>
    <dgm:pt modelId="{BAE5E4D4-39D8-4B43-B71B-E8FA2FE65BE1}" type="pres">
      <dgm:prSet presAssocID="{D9350ED0-4EA3-4F62-A9C6-25BDE5F0C9B6}" presName="divider" presStyleLbl="fgAccFollowNode1" presStyleIdx="0" presStyleCnt="1"/>
      <dgm:spPr>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tailEnd type="triangle" w="lg" len="lg"/>
        </a:ln>
        <a:effectLst/>
      </dgm:spPr>
    </dgm:pt>
    <dgm:pt modelId="{CB2B3D60-3393-4799-BE89-4672E24E2248}" type="pres">
      <dgm:prSet presAssocID="{D9350ED0-4EA3-4F62-A9C6-25BDE5F0C9B6}" presName="nodes" presStyleCnt="0">
        <dgm:presLayoutVars>
          <dgm:chMax/>
          <dgm:chPref/>
          <dgm:animLvl val="lvl"/>
        </dgm:presLayoutVars>
      </dgm:prSet>
      <dgm:spPr/>
    </dgm:pt>
    <dgm:pt modelId="{9945FB0F-E285-44B6-991C-4AFE96223033}" type="pres">
      <dgm:prSet presAssocID="{E8FFE4C1-E0C6-414A-BBD7-64B880F5D4B9}" presName="composite" presStyleCnt="0"/>
      <dgm:spPr/>
    </dgm:pt>
    <dgm:pt modelId="{BC001CCF-E700-4F6D-93B8-9E25A8B292A6}" type="pres">
      <dgm:prSet presAssocID="{E8FFE4C1-E0C6-414A-BBD7-64B880F5D4B9}" presName="L1TextContainer" presStyleLbl="revTx" presStyleIdx="0" presStyleCnt="7">
        <dgm:presLayoutVars>
          <dgm:chMax val="1"/>
          <dgm:chPref val="1"/>
          <dgm:bulletEnabled val="1"/>
        </dgm:presLayoutVars>
      </dgm:prSet>
      <dgm:spPr/>
    </dgm:pt>
    <dgm:pt modelId="{10C314CB-1D85-4BBE-BE64-8CD4F06A041A}" type="pres">
      <dgm:prSet presAssocID="{E8FFE4C1-E0C6-414A-BBD7-64B880F5D4B9}" presName="L2TextContainerWrapper" presStyleCnt="0">
        <dgm:presLayoutVars>
          <dgm:chMax val="0"/>
          <dgm:chPref val="0"/>
          <dgm:bulletEnabled val="1"/>
        </dgm:presLayoutVars>
      </dgm:prSet>
      <dgm:spPr/>
    </dgm:pt>
    <dgm:pt modelId="{1BE32069-EBF8-4693-ACD7-3C985B0945C3}" type="pres">
      <dgm:prSet presAssocID="{E8FFE4C1-E0C6-414A-BBD7-64B880F5D4B9}" presName="L2TextContainer" presStyleLbl="bgAcc1" presStyleIdx="0" presStyleCnt="7" custScaleX="124826"/>
      <dgm:spPr/>
    </dgm:pt>
    <dgm:pt modelId="{39B3F74D-D7D1-4993-B967-8BA886908837}" type="pres">
      <dgm:prSet presAssocID="{E8FFE4C1-E0C6-414A-BBD7-64B880F5D4B9}" presName="FlexibleEmptyPlaceHolder" presStyleCnt="0"/>
      <dgm:spPr/>
    </dgm:pt>
    <dgm:pt modelId="{548C5B0F-8D39-4928-BBCC-8E6F7C14BA6B}" type="pres">
      <dgm:prSet presAssocID="{E8FFE4C1-E0C6-414A-BBD7-64B880F5D4B9}" presName="ConnectLine" presStyleLbl="sibTrans1D1" presStyleIdx="0" presStyleCnt="7"/>
      <dgm:spPr>
        <a:noFill/>
        <a:ln w="9525" cap="flat" cmpd="sng" algn="ctr">
          <a:solidFill>
            <a:schemeClr val="accent2">
              <a:hueOff val="0"/>
              <a:satOff val="0"/>
              <a:lumOff val="0"/>
              <a:alphaOff val="0"/>
            </a:schemeClr>
          </a:solidFill>
          <a:prstDash val="dash"/>
        </a:ln>
        <a:effectLst/>
      </dgm:spPr>
    </dgm:pt>
    <dgm:pt modelId="{630E6EED-B0F2-412A-B59D-F1C2A28EAAAF}" type="pres">
      <dgm:prSet presAssocID="{E8FFE4C1-E0C6-414A-BBD7-64B880F5D4B9}" presName="ConnectorPoint" presStyleLbl="alignNode1" presStyleIdx="0" presStyleCnt="7"/>
      <dgm:spPr/>
    </dgm:pt>
    <dgm:pt modelId="{00C3C7B1-AB11-4ECC-BB58-B87BC3FC1EB4}" type="pres">
      <dgm:prSet presAssocID="{E8FFE4C1-E0C6-414A-BBD7-64B880F5D4B9}" presName="EmptyPlaceHolder" presStyleCnt="0"/>
      <dgm:spPr/>
    </dgm:pt>
    <dgm:pt modelId="{30AB5E5D-203A-4C63-AE90-17C8FADAFE41}" type="pres">
      <dgm:prSet presAssocID="{8D86796C-529F-4FED-81EB-10047AC955A5}" presName="spaceBetweenRectangles" presStyleCnt="0"/>
      <dgm:spPr/>
    </dgm:pt>
    <dgm:pt modelId="{665D5F10-82B3-4D86-A4E4-CF951A44230B}" type="pres">
      <dgm:prSet presAssocID="{6EF431BD-A02C-47A3-8029-9C9D042D9A5E}" presName="composite" presStyleCnt="0"/>
      <dgm:spPr/>
    </dgm:pt>
    <dgm:pt modelId="{291B3023-823C-4C1A-B0FA-530BF1F09F2A}" type="pres">
      <dgm:prSet presAssocID="{6EF431BD-A02C-47A3-8029-9C9D042D9A5E}" presName="L1TextContainer" presStyleLbl="revTx" presStyleIdx="1" presStyleCnt="7">
        <dgm:presLayoutVars>
          <dgm:chMax val="1"/>
          <dgm:chPref val="1"/>
          <dgm:bulletEnabled val="1"/>
        </dgm:presLayoutVars>
      </dgm:prSet>
      <dgm:spPr/>
    </dgm:pt>
    <dgm:pt modelId="{E8BC1EBD-3786-4A63-9729-935ECCC414CF}" type="pres">
      <dgm:prSet presAssocID="{6EF431BD-A02C-47A3-8029-9C9D042D9A5E}" presName="L2TextContainerWrapper" presStyleCnt="0">
        <dgm:presLayoutVars>
          <dgm:chMax val="0"/>
          <dgm:chPref val="0"/>
          <dgm:bulletEnabled val="1"/>
        </dgm:presLayoutVars>
      </dgm:prSet>
      <dgm:spPr/>
    </dgm:pt>
    <dgm:pt modelId="{FB3F9A41-2F0A-46B4-8B95-A70EF5F0BB2F}" type="pres">
      <dgm:prSet presAssocID="{6EF431BD-A02C-47A3-8029-9C9D042D9A5E}" presName="L2TextContainer" presStyleLbl="bgAcc1" presStyleIdx="1" presStyleCnt="7" custScaleX="109110"/>
      <dgm:spPr/>
    </dgm:pt>
    <dgm:pt modelId="{F30D2858-F08D-4AC4-BDF3-30A98B762E6D}" type="pres">
      <dgm:prSet presAssocID="{6EF431BD-A02C-47A3-8029-9C9D042D9A5E}" presName="FlexibleEmptyPlaceHolder" presStyleCnt="0"/>
      <dgm:spPr/>
    </dgm:pt>
    <dgm:pt modelId="{E2FE9360-5C6F-4167-A61A-94419F1A7888}" type="pres">
      <dgm:prSet presAssocID="{6EF431BD-A02C-47A3-8029-9C9D042D9A5E}" presName="ConnectLine" presStyleLbl="sibTrans1D1" presStyleIdx="1" presStyleCnt="7"/>
      <dgm:spPr>
        <a:noFill/>
        <a:ln w="9525" cap="flat" cmpd="sng" algn="ctr">
          <a:solidFill>
            <a:schemeClr val="accent3">
              <a:hueOff val="0"/>
              <a:satOff val="0"/>
              <a:lumOff val="0"/>
              <a:alphaOff val="0"/>
            </a:schemeClr>
          </a:solidFill>
          <a:prstDash val="dash"/>
        </a:ln>
        <a:effectLst/>
      </dgm:spPr>
    </dgm:pt>
    <dgm:pt modelId="{7F20E154-B619-4E44-83AF-E939D7E32685}" type="pres">
      <dgm:prSet presAssocID="{6EF431BD-A02C-47A3-8029-9C9D042D9A5E}" presName="ConnectorPoint" presStyleLbl="alignNode1" presStyleIdx="1" presStyleCnt="7"/>
      <dgm:spPr/>
    </dgm:pt>
    <dgm:pt modelId="{197D7152-31F5-46EB-80E8-22046B7963A0}" type="pres">
      <dgm:prSet presAssocID="{6EF431BD-A02C-47A3-8029-9C9D042D9A5E}" presName="EmptyPlaceHolder" presStyleCnt="0"/>
      <dgm:spPr/>
    </dgm:pt>
    <dgm:pt modelId="{0225812F-0B1E-422B-80C7-D07A8C2EEFB9}" type="pres">
      <dgm:prSet presAssocID="{2CCDE13A-6465-4503-8FCE-31094A1FE822}" presName="spaceBetweenRectangles" presStyleCnt="0"/>
      <dgm:spPr/>
    </dgm:pt>
    <dgm:pt modelId="{BDC7D246-0F4E-40E8-9C73-BD29B713430E}" type="pres">
      <dgm:prSet presAssocID="{20BD99D1-63AB-4BB1-B67E-DAEEE16E01AC}" presName="composite" presStyleCnt="0"/>
      <dgm:spPr/>
    </dgm:pt>
    <dgm:pt modelId="{F8740991-6510-44C5-9C6C-4A92C5773484}" type="pres">
      <dgm:prSet presAssocID="{20BD99D1-63AB-4BB1-B67E-DAEEE16E01AC}" presName="L1TextContainer" presStyleLbl="revTx" presStyleIdx="2" presStyleCnt="7">
        <dgm:presLayoutVars>
          <dgm:chMax val="1"/>
          <dgm:chPref val="1"/>
          <dgm:bulletEnabled val="1"/>
        </dgm:presLayoutVars>
      </dgm:prSet>
      <dgm:spPr/>
    </dgm:pt>
    <dgm:pt modelId="{83786C1F-BAC0-4634-9E0F-429249B541E9}" type="pres">
      <dgm:prSet presAssocID="{20BD99D1-63AB-4BB1-B67E-DAEEE16E01AC}" presName="L2TextContainerWrapper" presStyleCnt="0">
        <dgm:presLayoutVars>
          <dgm:chMax val="0"/>
          <dgm:chPref val="0"/>
          <dgm:bulletEnabled val="1"/>
        </dgm:presLayoutVars>
      </dgm:prSet>
      <dgm:spPr/>
    </dgm:pt>
    <dgm:pt modelId="{0410B4A4-EAEE-4E1C-9300-3EA4219EEC37}" type="pres">
      <dgm:prSet presAssocID="{20BD99D1-63AB-4BB1-B67E-DAEEE16E01AC}" presName="L2TextContainer" presStyleLbl="bgAcc1" presStyleIdx="2" presStyleCnt="7" custScaleX="112086"/>
      <dgm:spPr/>
    </dgm:pt>
    <dgm:pt modelId="{6F24EEF3-113F-411C-ABCE-AE4891DE81A2}" type="pres">
      <dgm:prSet presAssocID="{20BD99D1-63AB-4BB1-B67E-DAEEE16E01AC}" presName="FlexibleEmptyPlaceHolder" presStyleCnt="0"/>
      <dgm:spPr/>
    </dgm:pt>
    <dgm:pt modelId="{2E59F9B8-B01A-4FF2-A55E-6E0753ED9609}" type="pres">
      <dgm:prSet presAssocID="{20BD99D1-63AB-4BB1-B67E-DAEEE16E01AC}" presName="ConnectLine" presStyleLbl="sibTrans1D1" presStyleIdx="2" presStyleCnt="7"/>
      <dgm:spPr>
        <a:noFill/>
        <a:ln w="9525" cap="flat" cmpd="sng" algn="ctr">
          <a:solidFill>
            <a:schemeClr val="accent4">
              <a:hueOff val="0"/>
              <a:satOff val="0"/>
              <a:lumOff val="0"/>
              <a:alphaOff val="0"/>
            </a:schemeClr>
          </a:solidFill>
          <a:prstDash val="dash"/>
        </a:ln>
        <a:effectLst/>
      </dgm:spPr>
    </dgm:pt>
    <dgm:pt modelId="{C7C40A6E-822C-4E28-B223-AF0B8E85C6CD}" type="pres">
      <dgm:prSet presAssocID="{20BD99D1-63AB-4BB1-B67E-DAEEE16E01AC}" presName="ConnectorPoint" presStyleLbl="alignNode1" presStyleIdx="2" presStyleCnt="7"/>
      <dgm:spPr/>
    </dgm:pt>
    <dgm:pt modelId="{435AC686-6D96-4B0E-8204-3CBF8E8A0AC5}" type="pres">
      <dgm:prSet presAssocID="{20BD99D1-63AB-4BB1-B67E-DAEEE16E01AC}" presName="EmptyPlaceHolder" presStyleCnt="0"/>
      <dgm:spPr/>
    </dgm:pt>
    <dgm:pt modelId="{1C3006C3-7287-477A-B72B-7D5734AD0C48}" type="pres">
      <dgm:prSet presAssocID="{0FD954C8-2830-4D02-9479-7D6CA0319323}" presName="spaceBetweenRectangles" presStyleCnt="0"/>
      <dgm:spPr/>
    </dgm:pt>
    <dgm:pt modelId="{7C76E4A1-8B7C-4887-AB4C-5FDDB47B7E49}" type="pres">
      <dgm:prSet presAssocID="{BBF23E5F-C425-46E5-A235-F40B0B3C2D2D}" presName="composite" presStyleCnt="0"/>
      <dgm:spPr/>
    </dgm:pt>
    <dgm:pt modelId="{61BECAAC-7E5D-47D2-9C14-8E77E1F174D5}" type="pres">
      <dgm:prSet presAssocID="{BBF23E5F-C425-46E5-A235-F40B0B3C2D2D}" presName="L1TextContainer" presStyleLbl="revTx" presStyleIdx="3" presStyleCnt="7">
        <dgm:presLayoutVars>
          <dgm:chMax val="1"/>
          <dgm:chPref val="1"/>
          <dgm:bulletEnabled val="1"/>
        </dgm:presLayoutVars>
      </dgm:prSet>
      <dgm:spPr/>
    </dgm:pt>
    <dgm:pt modelId="{24E8D404-68B8-4198-96BA-7B05AB997C70}" type="pres">
      <dgm:prSet presAssocID="{BBF23E5F-C425-46E5-A235-F40B0B3C2D2D}" presName="L2TextContainerWrapper" presStyleCnt="0">
        <dgm:presLayoutVars>
          <dgm:chMax val="0"/>
          <dgm:chPref val="0"/>
          <dgm:bulletEnabled val="1"/>
        </dgm:presLayoutVars>
      </dgm:prSet>
      <dgm:spPr/>
    </dgm:pt>
    <dgm:pt modelId="{C9D5DF9C-DD35-42A0-A64B-061665BE5BC4}" type="pres">
      <dgm:prSet presAssocID="{BBF23E5F-C425-46E5-A235-F40B0B3C2D2D}" presName="L2TextContainer" presStyleLbl="bgAcc1" presStyleIdx="3" presStyleCnt="7" custScaleX="139306"/>
      <dgm:spPr/>
    </dgm:pt>
    <dgm:pt modelId="{60AE3869-AFC3-4FD1-A15E-B7D5623E245D}" type="pres">
      <dgm:prSet presAssocID="{BBF23E5F-C425-46E5-A235-F40B0B3C2D2D}" presName="FlexibleEmptyPlaceHolder" presStyleCnt="0"/>
      <dgm:spPr/>
    </dgm:pt>
    <dgm:pt modelId="{B0285A6C-2AD3-43A9-8D14-840E01EFC7F0}" type="pres">
      <dgm:prSet presAssocID="{BBF23E5F-C425-46E5-A235-F40B0B3C2D2D}" presName="ConnectLine" presStyleLbl="sibTrans1D1" presStyleIdx="3" presStyleCnt="7"/>
      <dgm:spPr>
        <a:noFill/>
        <a:ln w="9525" cap="flat" cmpd="sng" algn="ctr">
          <a:solidFill>
            <a:schemeClr val="accent5">
              <a:hueOff val="0"/>
              <a:satOff val="0"/>
              <a:lumOff val="0"/>
              <a:alphaOff val="0"/>
            </a:schemeClr>
          </a:solidFill>
          <a:prstDash val="dash"/>
        </a:ln>
        <a:effectLst/>
      </dgm:spPr>
    </dgm:pt>
    <dgm:pt modelId="{3F8C28A8-E339-43DA-93D8-5FA46AC99B78}" type="pres">
      <dgm:prSet presAssocID="{BBF23E5F-C425-46E5-A235-F40B0B3C2D2D}" presName="ConnectorPoint" presStyleLbl="alignNode1" presStyleIdx="3" presStyleCnt="7"/>
      <dgm:spPr/>
    </dgm:pt>
    <dgm:pt modelId="{97BA757A-EA8E-4FAE-A590-A480D7110261}" type="pres">
      <dgm:prSet presAssocID="{BBF23E5F-C425-46E5-A235-F40B0B3C2D2D}" presName="EmptyPlaceHolder" presStyleCnt="0"/>
      <dgm:spPr/>
    </dgm:pt>
    <dgm:pt modelId="{990DF729-DD93-4069-B9C2-893F0A47B3A7}" type="pres">
      <dgm:prSet presAssocID="{F2341CFA-A647-4521-A452-26BA18591381}" presName="spaceBetweenRectangles" presStyleCnt="0"/>
      <dgm:spPr/>
    </dgm:pt>
    <dgm:pt modelId="{DB73250B-4CC4-412D-A852-5B385F4F6625}" type="pres">
      <dgm:prSet presAssocID="{EF3863D8-5CF3-409F-862D-17B691829ABF}" presName="composite" presStyleCnt="0"/>
      <dgm:spPr/>
    </dgm:pt>
    <dgm:pt modelId="{B9BB6F4C-54CC-46F7-BBF7-9C40A3D4C4A6}" type="pres">
      <dgm:prSet presAssocID="{EF3863D8-5CF3-409F-862D-17B691829ABF}" presName="L1TextContainer" presStyleLbl="revTx" presStyleIdx="4" presStyleCnt="7">
        <dgm:presLayoutVars>
          <dgm:chMax val="1"/>
          <dgm:chPref val="1"/>
          <dgm:bulletEnabled val="1"/>
        </dgm:presLayoutVars>
      </dgm:prSet>
      <dgm:spPr/>
    </dgm:pt>
    <dgm:pt modelId="{61935918-49BA-469F-B24A-4DB480D88A58}" type="pres">
      <dgm:prSet presAssocID="{EF3863D8-5CF3-409F-862D-17B691829ABF}" presName="L2TextContainerWrapper" presStyleCnt="0">
        <dgm:presLayoutVars>
          <dgm:chMax val="0"/>
          <dgm:chPref val="0"/>
          <dgm:bulletEnabled val="1"/>
        </dgm:presLayoutVars>
      </dgm:prSet>
      <dgm:spPr/>
    </dgm:pt>
    <dgm:pt modelId="{F5B74025-73EE-4874-8D64-A1CD44AA684D}" type="pres">
      <dgm:prSet presAssocID="{EF3863D8-5CF3-409F-862D-17B691829ABF}" presName="L2TextContainer" presStyleLbl="bgAcc1" presStyleIdx="4" presStyleCnt="7" custScaleX="129130"/>
      <dgm:spPr/>
    </dgm:pt>
    <dgm:pt modelId="{A49274E9-3AAA-442F-A1BC-8FCD250F7F6B}" type="pres">
      <dgm:prSet presAssocID="{EF3863D8-5CF3-409F-862D-17B691829ABF}" presName="FlexibleEmptyPlaceHolder" presStyleCnt="0"/>
      <dgm:spPr/>
    </dgm:pt>
    <dgm:pt modelId="{57145003-5CF3-4D2D-8B61-9F3495769AF0}" type="pres">
      <dgm:prSet presAssocID="{EF3863D8-5CF3-409F-862D-17B691829ABF}" presName="ConnectLine" presStyleLbl="sibTrans1D1" presStyleIdx="4" presStyleCnt="7"/>
      <dgm:spPr>
        <a:noFill/>
        <a:ln w="9525" cap="flat" cmpd="sng" algn="ctr">
          <a:solidFill>
            <a:schemeClr val="accent6">
              <a:hueOff val="0"/>
              <a:satOff val="0"/>
              <a:lumOff val="0"/>
              <a:alphaOff val="0"/>
            </a:schemeClr>
          </a:solidFill>
          <a:prstDash val="dash"/>
        </a:ln>
        <a:effectLst/>
      </dgm:spPr>
    </dgm:pt>
    <dgm:pt modelId="{C21EF2FD-3C54-4137-813B-AB3F63120B55}" type="pres">
      <dgm:prSet presAssocID="{EF3863D8-5CF3-409F-862D-17B691829ABF}" presName="ConnectorPoint" presStyleLbl="alignNode1" presStyleIdx="4" presStyleCnt="7"/>
      <dgm:spPr/>
    </dgm:pt>
    <dgm:pt modelId="{DA3174D3-A4EC-4C02-8B77-1E2CE430C5F4}" type="pres">
      <dgm:prSet presAssocID="{EF3863D8-5CF3-409F-862D-17B691829ABF}" presName="EmptyPlaceHolder" presStyleCnt="0"/>
      <dgm:spPr/>
    </dgm:pt>
    <dgm:pt modelId="{99DF577C-E7A9-46B1-B4F1-8FAEF6C6AFC4}" type="pres">
      <dgm:prSet presAssocID="{B2CE9881-B15E-4D34-A5C7-58B372282A1D}" presName="spaceBetweenRectangles" presStyleCnt="0"/>
      <dgm:spPr/>
    </dgm:pt>
    <dgm:pt modelId="{5207BFC6-4BAE-4516-AAC5-D576787A2582}" type="pres">
      <dgm:prSet presAssocID="{B3F916B6-D75B-4222-A599-95E5A73C5725}" presName="composite" presStyleCnt="0"/>
      <dgm:spPr/>
    </dgm:pt>
    <dgm:pt modelId="{67958716-6263-43E9-850A-D577C40BA3B2}" type="pres">
      <dgm:prSet presAssocID="{B3F916B6-D75B-4222-A599-95E5A73C5725}" presName="L1TextContainer" presStyleLbl="revTx" presStyleIdx="5" presStyleCnt="7">
        <dgm:presLayoutVars>
          <dgm:chMax val="1"/>
          <dgm:chPref val="1"/>
          <dgm:bulletEnabled val="1"/>
        </dgm:presLayoutVars>
      </dgm:prSet>
      <dgm:spPr/>
    </dgm:pt>
    <dgm:pt modelId="{CCBF879D-F6A0-45CB-B15C-66037B72A459}" type="pres">
      <dgm:prSet presAssocID="{B3F916B6-D75B-4222-A599-95E5A73C5725}" presName="L2TextContainerWrapper" presStyleCnt="0">
        <dgm:presLayoutVars>
          <dgm:chMax val="0"/>
          <dgm:chPref val="0"/>
          <dgm:bulletEnabled val="1"/>
        </dgm:presLayoutVars>
      </dgm:prSet>
      <dgm:spPr/>
    </dgm:pt>
    <dgm:pt modelId="{542FD42A-3755-49AF-BF77-842EDBAD957F}" type="pres">
      <dgm:prSet presAssocID="{B3F916B6-D75B-4222-A599-95E5A73C5725}" presName="L2TextContainer" presStyleLbl="bgAcc1" presStyleIdx="5" presStyleCnt="7"/>
      <dgm:spPr/>
    </dgm:pt>
    <dgm:pt modelId="{F56F6AAB-FFD9-4600-99F6-567F7ACE40B4}" type="pres">
      <dgm:prSet presAssocID="{B3F916B6-D75B-4222-A599-95E5A73C5725}" presName="FlexibleEmptyPlaceHolder" presStyleCnt="0"/>
      <dgm:spPr/>
    </dgm:pt>
    <dgm:pt modelId="{BFCB910C-B0EE-49C5-8093-B9F413DE87F5}" type="pres">
      <dgm:prSet presAssocID="{B3F916B6-D75B-4222-A599-95E5A73C5725}" presName="ConnectLine" presStyleLbl="sibTrans1D1" presStyleIdx="5" presStyleCnt="7"/>
      <dgm:spPr>
        <a:noFill/>
        <a:ln w="9525" cap="flat" cmpd="sng" algn="ctr">
          <a:solidFill>
            <a:schemeClr val="accent2">
              <a:hueOff val="0"/>
              <a:satOff val="0"/>
              <a:lumOff val="0"/>
              <a:alphaOff val="0"/>
            </a:schemeClr>
          </a:solidFill>
          <a:prstDash val="dash"/>
        </a:ln>
        <a:effectLst/>
      </dgm:spPr>
    </dgm:pt>
    <dgm:pt modelId="{95AF91D2-7DC6-4676-9968-72FE46DF18D4}" type="pres">
      <dgm:prSet presAssocID="{B3F916B6-D75B-4222-A599-95E5A73C5725}" presName="ConnectorPoint" presStyleLbl="alignNode1" presStyleIdx="5" presStyleCnt="7"/>
      <dgm:spPr/>
    </dgm:pt>
    <dgm:pt modelId="{3F851251-FBD1-4C88-B1E4-6F6ED27641B6}" type="pres">
      <dgm:prSet presAssocID="{B3F916B6-D75B-4222-A599-95E5A73C5725}" presName="EmptyPlaceHolder" presStyleCnt="0"/>
      <dgm:spPr/>
    </dgm:pt>
    <dgm:pt modelId="{C9133302-1E9A-4B6C-B46B-1EAEBEBBFB4C}" type="pres">
      <dgm:prSet presAssocID="{F5A464B1-BF5A-48D3-A8A2-6564700B21D7}" presName="spaceBetweenRectangles" presStyleCnt="0"/>
      <dgm:spPr/>
    </dgm:pt>
    <dgm:pt modelId="{132ADC0D-332A-4B81-B3DD-DC85525B015E}" type="pres">
      <dgm:prSet presAssocID="{ED66D2A3-FD64-4491-B86D-3B423620C7EE}" presName="composite" presStyleCnt="0"/>
      <dgm:spPr/>
    </dgm:pt>
    <dgm:pt modelId="{1A6A3D98-D626-40F1-8458-8B23EB2345E5}" type="pres">
      <dgm:prSet presAssocID="{ED66D2A3-FD64-4491-B86D-3B423620C7EE}" presName="L1TextContainer" presStyleLbl="revTx" presStyleIdx="6" presStyleCnt="7">
        <dgm:presLayoutVars>
          <dgm:chMax val="1"/>
          <dgm:chPref val="1"/>
          <dgm:bulletEnabled val="1"/>
        </dgm:presLayoutVars>
      </dgm:prSet>
      <dgm:spPr/>
    </dgm:pt>
    <dgm:pt modelId="{6623B41A-2A20-41AC-9339-DCCA2F15FA76}" type="pres">
      <dgm:prSet presAssocID="{ED66D2A3-FD64-4491-B86D-3B423620C7EE}" presName="L2TextContainerWrapper" presStyleCnt="0">
        <dgm:presLayoutVars>
          <dgm:chMax val="0"/>
          <dgm:chPref val="0"/>
          <dgm:bulletEnabled val="1"/>
        </dgm:presLayoutVars>
      </dgm:prSet>
      <dgm:spPr/>
    </dgm:pt>
    <dgm:pt modelId="{484BE9B7-93C3-4406-A223-5F2831FB586D}" type="pres">
      <dgm:prSet presAssocID="{ED66D2A3-FD64-4491-B86D-3B423620C7EE}" presName="L2TextContainer" presStyleLbl="bgAcc1" presStyleIdx="6" presStyleCnt="7" custScaleX="133231"/>
      <dgm:spPr/>
    </dgm:pt>
    <dgm:pt modelId="{4E47A932-1059-4138-A69A-AC608F4C9AC4}" type="pres">
      <dgm:prSet presAssocID="{ED66D2A3-FD64-4491-B86D-3B423620C7EE}" presName="FlexibleEmptyPlaceHolder" presStyleCnt="0"/>
      <dgm:spPr/>
    </dgm:pt>
    <dgm:pt modelId="{312DBB10-4FFD-48C9-9166-36CC0D278558}" type="pres">
      <dgm:prSet presAssocID="{ED66D2A3-FD64-4491-B86D-3B423620C7EE}" presName="ConnectLine" presStyleLbl="sibTrans1D1" presStyleIdx="6" presStyleCnt="7"/>
      <dgm:spPr>
        <a:noFill/>
        <a:ln w="9525" cap="flat" cmpd="sng" algn="ctr">
          <a:solidFill>
            <a:schemeClr val="accent3">
              <a:hueOff val="0"/>
              <a:satOff val="0"/>
              <a:lumOff val="0"/>
              <a:alphaOff val="0"/>
            </a:schemeClr>
          </a:solidFill>
          <a:prstDash val="dash"/>
        </a:ln>
        <a:effectLst/>
      </dgm:spPr>
    </dgm:pt>
    <dgm:pt modelId="{053B8463-DC05-45A0-B39A-BB401DC860FD}" type="pres">
      <dgm:prSet presAssocID="{ED66D2A3-FD64-4491-B86D-3B423620C7EE}" presName="ConnectorPoint" presStyleLbl="alignNode1" presStyleIdx="6" presStyleCnt="7"/>
      <dgm:spPr/>
    </dgm:pt>
    <dgm:pt modelId="{DA1B5E8D-F813-41AF-AB1A-A5DC37416946}" type="pres">
      <dgm:prSet presAssocID="{ED66D2A3-FD64-4491-B86D-3B423620C7EE}" presName="EmptyPlaceHolder" presStyleCnt="0"/>
      <dgm:spPr/>
    </dgm:pt>
  </dgm:ptLst>
  <dgm:cxnLst>
    <dgm:cxn modelId="{10A5BE03-AC6E-4607-9D83-848414F1CD57}" type="presOf" srcId="{0896C114-3F9C-48B8-9E6D-EFF76E937644}" destId="{C9D5DF9C-DD35-42A0-A64B-061665BE5BC4}" srcOrd="0" destOrd="0" presId="urn:microsoft.com/office/officeart/2016/7/layout/BasicTimeline"/>
    <dgm:cxn modelId="{32FDD906-E9DD-473E-B0DA-F91B99B93034}" srcId="{D9350ED0-4EA3-4F62-A9C6-25BDE5F0C9B6}" destId="{ED66D2A3-FD64-4491-B86D-3B423620C7EE}" srcOrd="6" destOrd="0" parTransId="{21D270FF-DAB0-45B8-9C6E-FC8C6C3059B1}" sibTransId="{11C82E8A-D86A-4188-AD16-36BF338D5BD3}"/>
    <dgm:cxn modelId="{CD976412-B412-4B4A-9E68-587A4F04641C}" srcId="{B3F916B6-D75B-4222-A599-95E5A73C5725}" destId="{0AF08481-2585-4DC0-B87C-65ADAA2A75A7}" srcOrd="0" destOrd="0" parTransId="{E81417CF-2001-4412-A1E5-9676237EC800}" sibTransId="{60EB55F7-B14D-4E42-A4AC-21930F1F97B0}"/>
    <dgm:cxn modelId="{7401C413-304C-4AD3-B0E1-71DC9D4465E4}" type="presOf" srcId="{E8FFE4C1-E0C6-414A-BBD7-64B880F5D4B9}" destId="{BC001CCF-E700-4F6D-93B8-9E25A8B292A6}" srcOrd="0" destOrd="0" presId="urn:microsoft.com/office/officeart/2016/7/layout/BasicTimeline"/>
    <dgm:cxn modelId="{888E4216-1283-467F-B7DE-692B3BB23DC7}" type="presOf" srcId="{3035F5B1-59E5-4765-8890-175418B7DF07}" destId="{1BE32069-EBF8-4693-ACD7-3C985B0945C3}" srcOrd="0" destOrd="0" presId="urn:microsoft.com/office/officeart/2016/7/layout/BasicTimeline"/>
    <dgm:cxn modelId="{76864A18-E779-43A3-8D34-AB105EA6FCC6}" type="presOf" srcId="{2C4C2369-EF17-425C-A8E8-F83B0D8D9ACB}" destId="{FB3F9A41-2F0A-46B4-8B95-A70EF5F0BB2F}" srcOrd="0" destOrd="0" presId="urn:microsoft.com/office/officeart/2016/7/layout/BasicTimeline"/>
    <dgm:cxn modelId="{6FC5BE19-0B7D-4793-9AE5-181615E19E14}" srcId="{BBF23E5F-C425-46E5-A235-F40B0B3C2D2D}" destId="{0896C114-3F9C-48B8-9E6D-EFF76E937644}" srcOrd="0" destOrd="0" parTransId="{DB7F9012-D4D4-47EA-BDF1-236307561D90}" sibTransId="{8394A14A-F2D1-42EC-85CD-F38C6E7EE407}"/>
    <dgm:cxn modelId="{18EF441E-7376-4869-941A-CD4A86BE7527}" type="presOf" srcId="{D9350ED0-4EA3-4F62-A9C6-25BDE5F0C9B6}" destId="{4AB664F5-3D2C-44B1-9D42-96EA44FE11CD}" srcOrd="0" destOrd="0" presId="urn:microsoft.com/office/officeart/2016/7/layout/BasicTimeline"/>
    <dgm:cxn modelId="{AA6ADF31-5B63-41D1-9003-7AED2BADB67F}" type="presOf" srcId="{EF3863D8-5CF3-409F-862D-17B691829ABF}" destId="{B9BB6F4C-54CC-46F7-BBF7-9C40A3D4C4A6}" srcOrd="0" destOrd="0" presId="urn:microsoft.com/office/officeart/2016/7/layout/BasicTimeline"/>
    <dgm:cxn modelId="{BAADE63E-1E8A-4B21-9D81-EE13D6FD63A9}" srcId="{D9350ED0-4EA3-4F62-A9C6-25BDE5F0C9B6}" destId="{BBF23E5F-C425-46E5-A235-F40B0B3C2D2D}" srcOrd="3" destOrd="0" parTransId="{AF5E1BED-2C6E-4122-8A35-77F7CF7E6EF2}" sibTransId="{F2341CFA-A647-4521-A452-26BA18591381}"/>
    <dgm:cxn modelId="{EF2AF477-5E48-44E4-93F1-67785A3DD3F9}" srcId="{D9350ED0-4EA3-4F62-A9C6-25BDE5F0C9B6}" destId="{E8FFE4C1-E0C6-414A-BBD7-64B880F5D4B9}" srcOrd="0" destOrd="0" parTransId="{4983DB3B-94B1-47EB-850D-88262AE02FE7}" sibTransId="{8D86796C-529F-4FED-81EB-10047AC955A5}"/>
    <dgm:cxn modelId="{8924AE79-D663-49B4-9E15-789D9A78C085}" srcId="{EF3863D8-5CF3-409F-862D-17B691829ABF}" destId="{514961FD-EFE7-4681-8879-35B5C4CF94B4}" srcOrd="0" destOrd="0" parTransId="{D4C77029-3E82-47CC-B094-CCBCB1476AF5}" sibTransId="{7E60F73B-3B79-4E43-9533-F3BEA637FCB0}"/>
    <dgm:cxn modelId="{C6ABE179-1D93-4316-8B3C-F1D0ABED1F4F}" type="presOf" srcId="{B3F916B6-D75B-4222-A599-95E5A73C5725}" destId="{67958716-6263-43E9-850A-D577C40BA3B2}" srcOrd="0" destOrd="0" presId="urn:microsoft.com/office/officeart/2016/7/layout/BasicTimeline"/>
    <dgm:cxn modelId="{FE246C5A-D9E3-450C-AFC1-D05F3512F430}" srcId="{D9350ED0-4EA3-4F62-A9C6-25BDE5F0C9B6}" destId="{B3F916B6-D75B-4222-A599-95E5A73C5725}" srcOrd="5" destOrd="0" parTransId="{38A2EED7-8204-43A3-AF95-86509FB3B068}" sibTransId="{F5A464B1-BF5A-48D3-A8A2-6564700B21D7}"/>
    <dgm:cxn modelId="{218A7590-3DEE-4F8F-9F90-0349E8F01AE0}" type="presOf" srcId="{BBF23E5F-C425-46E5-A235-F40B0B3C2D2D}" destId="{61BECAAC-7E5D-47D2-9C14-8E77E1F174D5}" srcOrd="0" destOrd="0" presId="urn:microsoft.com/office/officeart/2016/7/layout/BasicTimeline"/>
    <dgm:cxn modelId="{97FBF793-CE7A-41ED-BCDC-57D926968FF9}" srcId="{E8FFE4C1-E0C6-414A-BBD7-64B880F5D4B9}" destId="{3035F5B1-59E5-4765-8890-175418B7DF07}" srcOrd="0" destOrd="0" parTransId="{03B03A75-BF78-450D-AEAB-DEBA9FDD3D5B}" sibTransId="{4678110F-3C13-42B4-BF0B-CCE497F0F03C}"/>
    <dgm:cxn modelId="{AEF20C95-8242-46A1-BE51-E480C14AC43E}" srcId="{D9350ED0-4EA3-4F62-A9C6-25BDE5F0C9B6}" destId="{EF3863D8-5CF3-409F-862D-17B691829ABF}" srcOrd="4" destOrd="0" parTransId="{3DAF508E-7ADC-4314-A1C3-199CE0641CA6}" sibTransId="{B2CE9881-B15E-4D34-A5C7-58B372282A1D}"/>
    <dgm:cxn modelId="{C82239A2-7FA7-4C8B-9B5F-6D391359588D}" srcId="{D9350ED0-4EA3-4F62-A9C6-25BDE5F0C9B6}" destId="{6EF431BD-A02C-47A3-8029-9C9D042D9A5E}" srcOrd="1" destOrd="0" parTransId="{CB0660AE-C492-4364-B51F-2DE005DBBF25}" sibTransId="{2CCDE13A-6465-4503-8FCE-31094A1FE822}"/>
    <dgm:cxn modelId="{39A84BA2-9388-4FE5-B300-5D3A24F34081}" type="presOf" srcId="{0AF08481-2585-4DC0-B87C-65ADAA2A75A7}" destId="{542FD42A-3755-49AF-BF77-842EDBAD957F}" srcOrd="0" destOrd="0" presId="urn:microsoft.com/office/officeart/2016/7/layout/BasicTimeline"/>
    <dgm:cxn modelId="{70E25CBE-53C9-45CA-867F-D1614309898D}" type="presOf" srcId="{ED66D2A3-FD64-4491-B86D-3B423620C7EE}" destId="{1A6A3D98-D626-40F1-8458-8B23EB2345E5}" srcOrd="0" destOrd="0" presId="urn:microsoft.com/office/officeart/2016/7/layout/BasicTimeline"/>
    <dgm:cxn modelId="{FA596CBE-BC75-4CE7-8A34-4B9F6F0EF8B5}" srcId="{D9350ED0-4EA3-4F62-A9C6-25BDE5F0C9B6}" destId="{20BD99D1-63AB-4BB1-B67E-DAEEE16E01AC}" srcOrd="2" destOrd="0" parTransId="{66905FA1-7BB8-4883-9810-55EEF48D2327}" sibTransId="{0FD954C8-2830-4D02-9479-7D6CA0319323}"/>
    <dgm:cxn modelId="{8BA6D3C3-4481-427F-96DD-A085ED2BCD97}" srcId="{6EF431BD-A02C-47A3-8029-9C9D042D9A5E}" destId="{2C4C2369-EF17-425C-A8E8-F83B0D8D9ACB}" srcOrd="0" destOrd="0" parTransId="{F8705046-C8EA-4694-B57F-BAB3E4529607}" sibTransId="{E86C13D7-BF32-45BE-83B7-4137A8FD4DE1}"/>
    <dgm:cxn modelId="{5AE7ECD1-76E7-402E-9F9F-7EAB97069C64}" type="presOf" srcId="{9A176EA8-2B0E-4028-A8A1-8BDE7661141E}" destId="{484BE9B7-93C3-4406-A223-5F2831FB586D}" srcOrd="0" destOrd="0" presId="urn:microsoft.com/office/officeart/2016/7/layout/BasicTimeline"/>
    <dgm:cxn modelId="{2E0A69D4-25AF-4534-A284-0C349449D0C7}" type="presOf" srcId="{514961FD-EFE7-4681-8879-35B5C4CF94B4}" destId="{F5B74025-73EE-4874-8D64-A1CD44AA684D}" srcOrd="0" destOrd="0" presId="urn:microsoft.com/office/officeart/2016/7/layout/BasicTimeline"/>
    <dgm:cxn modelId="{E13BEDE1-24A2-401E-AEDC-48C5A12052F0}" srcId="{20BD99D1-63AB-4BB1-B67E-DAEEE16E01AC}" destId="{796CBC3F-3079-476A-8EC1-4FB78FA429B7}" srcOrd="0" destOrd="0" parTransId="{92584877-6DF5-416D-A2F7-5E5982FA4F51}" sibTransId="{8F0CC568-34F2-42CD-944F-A420610AD5B2}"/>
    <dgm:cxn modelId="{B1D859E5-077F-41DC-B79F-3057AA8FA60B}" type="presOf" srcId="{6EF431BD-A02C-47A3-8029-9C9D042D9A5E}" destId="{291B3023-823C-4C1A-B0FA-530BF1F09F2A}" srcOrd="0" destOrd="0" presId="urn:microsoft.com/office/officeart/2016/7/layout/BasicTimeline"/>
    <dgm:cxn modelId="{8FBF5FEC-0997-4990-B23E-1CDAC5E619F6}" type="presOf" srcId="{796CBC3F-3079-476A-8EC1-4FB78FA429B7}" destId="{0410B4A4-EAEE-4E1C-9300-3EA4219EEC37}" srcOrd="0" destOrd="0" presId="urn:microsoft.com/office/officeart/2016/7/layout/BasicTimeline"/>
    <dgm:cxn modelId="{5BAF17F9-9F30-4679-A701-07525B51DDD3}" type="presOf" srcId="{20BD99D1-63AB-4BB1-B67E-DAEEE16E01AC}" destId="{F8740991-6510-44C5-9C6C-4A92C5773484}" srcOrd="0" destOrd="0" presId="urn:microsoft.com/office/officeart/2016/7/layout/BasicTimeline"/>
    <dgm:cxn modelId="{FF96F3FF-271B-4905-8CE7-6A999F4D1342}" srcId="{ED66D2A3-FD64-4491-B86D-3B423620C7EE}" destId="{9A176EA8-2B0E-4028-A8A1-8BDE7661141E}" srcOrd="0" destOrd="0" parTransId="{26D3F1CA-6024-4385-B4EA-4D0A268221D1}" sibTransId="{A2E3AC92-A42A-4223-998D-74E96EE94A6E}"/>
    <dgm:cxn modelId="{7A977D24-6652-4470-8483-DECB9E195E75}" type="presParOf" srcId="{4AB664F5-3D2C-44B1-9D42-96EA44FE11CD}" destId="{BAE5E4D4-39D8-4B43-B71B-E8FA2FE65BE1}" srcOrd="0" destOrd="0" presId="urn:microsoft.com/office/officeart/2016/7/layout/BasicTimeline"/>
    <dgm:cxn modelId="{7709E7FB-1A7B-4871-9EDB-5095139512A9}" type="presParOf" srcId="{4AB664F5-3D2C-44B1-9D42-96EA44FE11CD}" destId="{CB2B3D60-3393-4799-BE89-4672E24E2248}" srcOrd="1" destOrd="0" presId="urn:microsoft.com/office/officeart/2016/7/layout/BasicTimeline"/>
    <dgm:cxn modelId="{03FDD7F6-81F4-4316-A9A5-887D00DA12E6}" type="presParOf" srcId="{CB2B3D60-3393-4799-BE89-4672E24E2248}" destId="{9945FB0F-E285-44B6-991C-4AFE96223033}" srcOrd="0" destOrd="0" presId="urn:microsoft.com/office/officeart/2016/7/layout/BasicTimeline"/>
    <dgm:cxn modelId="{AAE8ED1F-252C-401E-A80E-13CC6AE00BDB}" type="presParOf" srcId="{9945FB0F-E285-44B6-991C-4AFE96223033}" destId="{BC001CCF-E700-4F6D-93B8-9E25A8B292A6}" srcOrd="0" destOrd="0" presId="urn:microsoft.com/office/officeart/2016/7/layout/BasicTimeline"/>
    <dgm:cxn modelId="{F37AD22C-546D-46AA-A741-D1C8229A1212}" type="presParOf" srcId="{9945FB0F-E285-44B6-991C-4AFE96223033}" destId="{10C314CB-1D85-4BBE-BE64-8CD4F06A041A}" srcOrd="1" destOrd="0" presId="urn:microsoft.com/office/officeart/2016/7/layout/BasicTimeline"/>
    <dgm:cxn modelId="{A04B9700-01B3-4CED-8D90-66C5F0D8E9AC}" type="presParOf" srcId="{10C314CB-1D85-4BBE-BE64-8CD4F06A041A}" destId="{1BE32069-EBF8-4693-ACD7-3C985B0945C3}" srcOrd="0" destOrd="0" presId="urn:microsoft.com/office/officeart/2016/7/layout/BasicTimeline"/>
    <dgm:cxn modelId="{739FBDF7-E09B-4733-B1DA-309F50095C1A}" type="presParOf" srcId="{10C314CB-1D85-4BBE-BE64-8CD4F06A041A}" destId="{39B3F74D-D7D1-4993-B967-8BA886908837}" srcOrd="1" destOrd="0" presId="urn:microsoft.com/office/officeart/2016/7/layout/BasicTimeline"/>
    <dgm:cxn modelId="{DA4CC23D-D7F1-4796-AD83-57A576582473}" type="presParOf" srcId="{9945FB0F-E285-44B6-991C-4AFE96223033}" destId="{548C5B0F-8D39-4928-BBCC-8E6F7C14BA6B}" srcOrd="2" destOrd="0" presId="urn:microsoft.com/office/officeart/2016/7/layout/BasicTimeline"/>
    <dgm:cxn modelId="{D46CE82C-1C5D-4728-9F87-0557196FE482}" type="presParOf" srcId="{9945FB0F-E285-44B6-991C-4AFE96223033}" destId="{630E6EED-B0F2-412A-B59D-F1C2A28EAAAF}" srcOrd="3" destOrd="0" presId="urn:microsoft.com/office/officeart/2016/7/layout/BasicTimeline"/>
    <dgm:cxn modelId="{2AB996C2-BC87-4D88-98E6-75F8A48A3651}" type="presParOf" srcId="{9945FB0F-E285-44B6-991C-4AFE96223033}" destId="{00C3C7B1-AB11-4ECC-BB58-B87BC3FC1EB4}" srcOrd="4" destOrd="0" presId="urn:microsoft.com/office/officeart/2016/7/layout/BasicTimeline"/>
    <dgm:cxn modelId="{BA6F5173-81FF-47B1-A60D-7034AB4E3E9D}" type="presParOf" srcId="{CB2B3D60-3393-4799-BE89-4672E24E2248}" destId="{30AB5E5D-203A-4C63-AE90-17C8FADAFE41}" srcOrd="1" destOrd="0" presId="urn:microsoft.com/office/officeart/2016/7/layout/BasicTimeline"/>
    <dgm:cxn modelId="{5F8D7C34-A66A-4446-9A2D-40C965EDA9EE}" type="presParOf" srcId="{CB2B3D60-3393-4799-BE89-4672E24E2248}" destId="{665D5F10-82B3-4D86-A4E4-CF951A44230B}" srcOrd="2" destOrd="0" presId="urn:microsoft.com/office/officeart/2016/7/layout/BasicTimeline"/>
    <dgm:cxn modelId="{F93A93BC-96E7-4222-9051-440144083A83}" type="presParOf" srcId="{665D5F10-82B3-4D86-A4E4-CF951A44230B}" destId="{291B3023-823C-4C1A-B0FA-530BF1F09F2A}" srcOrd="0" destOrd="0" presId="urn:microsoft.com/office/officeart/2016/7/layout/BasicTimeline"/>
    <dgm:cxn modelId="{657385D1-E7A7-4E2B-9990-79F61403E342}" type="presParOf" srcId="{665D5F10-82B3-4D86-A4E4-CF951A44230B}" destId="{E8BC1EBD-3786-4A63-9729-935ECCC414CF}" srcOrd="1" destOrd="0" presId="urn:microsoft.com/office/officeart/2016/7/layout/BasicTimeline"/>
    <dgm:cxn modelId="{E1518263-F858-4E84-B91A-9EF3C14B2ECE}" type="presParOf" srcId="{E8BC1EBD-3786-4A63-9729-935ECCC414CF}" destId="{FB3F9A41-2F0A-46B4-8B95-A70EF5F0BB2F}" srcOrd="0" destOrd="0" presId="urn:microsoft.com/office/officeart/2016/7/layout/BasicTimeline"/>
    <dgm:cxn modelId="{BFB89222-7DCD-4C43-813B-80EEAB0B4266}" type="presParOf" srcId="{E8BC1EBD-3786-4A63-9729-935ECCC414CF}" destId="{F30D2858-F08D-4AC4-BDF3-30A98B762E6D}" srcOrd="1" destOrd="0" presId="urn:microsoft.com/office/officeart/2016/7/layout/BasicTimeline"/>
    <dgm:cxn modelId="{60572B0E-8A57-496F-9F07-F4E473AB8427}" type="presParOf" srcId="{665D5F10-82B3-4D86-A4E4-CF951A44230B}" destId="{E2FE9360-5C6F-4167-A61A-94419F1A7888}" srcOrd="2" destOrd="0" presId="urn:microsoft.com/office/officeart/2016/7/layout/BasicTimeline"/>
    <dgm:cxn modelId="{A67EE6B2-8975-4B53-A156-A3E57AF03BF8}" type="presParOf" srcId="{665D5F10-82B3-4D86-A4E4-CF951A44230B}" destId="{7F20E154-B619-4E44-83AF-E939D7E32685}" srcOrd="3" destOrd="0" presId="urn:microsoft.com/office/officeart/2016/7/layout/BasicTimeline"/>
    <dgm:cxn modelId="{2910B891-034C-4FCA-8AD5-8277541A9248}" type="presParOf" srcId="{665D5F10-82B3-4D86-A4E4-CF951A44230B}" destId="{197D7152-31F5-46EB-80E8-22046B7963A0}" srcOrd="4" destOrd="0" presId="urn:microsoft.com/office/officeart/2016/7/layout/BasicTimeline"/>
    <dgm:cxn modelId="{6AF61FAE-3C25-420D-A4E2-175A79760CEE}" type="presParOf" srcId="{CB2B3D60-3393-4799-BE89-4672E24E2248}" destId="{0225812F-0B1E-422B-80C7-D07A8C2EEFB9}" srcOrd="3" destOrd="0" presId="urn:microsoft.com/office/officeart/2016/7/layout/BasicTimeline"/>
    <dgm:cxn modelId="{E72C71A8-C2D0-4CF2-AC8A-BBF774CE5740}" type="presParOf" srcId="{CB2B3D60-3393-4799-BE89-4672E24E2248}" destId="{BDC7D246-0F4E-40E8-9C73-BD29B713430E}" srcOrd="4" destOrd="0" presId="urn:microsoft.com/office/officeart/2016/7/layout/BasicTimeline"/>
    <dgm:cxn modelId="{5CE060B3-F48D-4CF1-A902-FF92B46230E6}" type="presParOf" srcId="{BDC7D246-0F4E-40E8-9C73-BD29B713430E}" destId="{F8740991-6510-44C5-9C6C-4A92C5773484}" srcOrd="0" destOrd="0" presId="urn:microsoft.com/office/officeart/2016/7/layout/BasicTimeline"/>
    <dgm:cxn modelId="{7B0B12E4-9043-41F0-BEA5-EB8AC02EC6A9}" type="presParOf" srcId="{BDC7D246-0F4E-40E8-9C73-BD29B713430E}" destId="{83786C1F-BAC0-4634-9E0F-429249B541E9}" srcOrd="1" destOrd="0" presId="urn:microsoft.com/office/officeart/2016/7/layout/BasicTimeline"/>
    <dgm:cxn modelId="{E33D40C6-D0FF-4CBD-8165-AD9278B0E51C}" type="presParOf" srcId="{83786C1F-BAC0-4634-9E0F-429249B541E9}" destId="{0410B4A4-EAEE-4E1C-9300-3EA4219EEC37}" srcOrd="0" destOrd="0" presId="urn:microsoft.com/office/officeart/2016/7/layout/BasicTimeline"/>
    <dgm:cxn modelId="{D57A655E-943C-44BB-9D54-9FA0E6A20F81}" type="presParOf" srcId="{83786C1F-BAC0-4634-9E0F-429249B541E9}" destId="{6F24EEF3-113F-411C-ABCE-AE4891DE81A2}" srcOrd="1" destOrd="0" presId="urn:microsoft.com/office/officeart/2016/7/layout/BasicTimeline"/>
    <dgm:cxn modelId="{B1E9AB69-40B0-497D-935D-A0194A76A3D3}" type="presParOf" srcId="{BDC7D246-0F4E-40E8-9C73-BD29B713430E}" destId="{2E59F9B8-B01A-4FF2-A55E-6E0753ED9609}" srcOrd="2" destOrd="0" presId="urn:microsoft.com/office/officeart/2016/7/layout/BasicTimeline"/>
    <dgm:cxn modelId="{FA1B6975-CEDE-48D6-840B-760C14DF677B}" type="presParOf" srcId="{BDC7D246-0F4E-40E8-9C73-BD29B713430E}" destId="{C7C40A6E-822C-4E28-B223-AF0B8E85C6CD}" srcOrd="3" destOrd="0" presId="urn:microsoft.com/office/officeart/2016/7/layout/BasicTimeline"/>
    <dgm:cxn modelId="{62C44429-C7EB-48A1-B0A8-3FF01FCC29F3}" type="presParOf" srcId="{BDC7D246-0F4E-40E8-9C73-BD29B713430E}" destId="{435AC686-6D96-4B0E-8204-3CBF8E8A0AC5}" srcOrd="4" destOrd="0" presId="urn:microsoft.com/office/officeart/2016/7/layout/BasicTimeline"/>
    <dgm:cxn modelId="{056D6F24-8369-42B2-94D0-EDBDCE3705AB}" type="presParOf" srcId="{CB2B3D60-3393-4799-BE89-4672E24E2248}" destId="{1C3006C3-7287-477A-B72B-7D5734AD0C48}" srcOrd="5" destOrd="0" presId="urn:microsoft.com/office/officeart/2016/7/layout/BasicTimeline"/>
    <dgm:cxn modelId="{279A793B-E62B-4FC5-A30E-B6B2F3CCCF01}" type="presParOf" srcId="{CB2B3D60-3393-4799-BE89-4672E24E2248}" destId="{7C76E4A1-8B7C-4887-AB4C-5FDDB47B7E49}" srcOrd="6" destOrd="0" presId="urn:microsoft.com/office/officeart/2016/7/layout/BasicTimeline"/>
    <dgm:cxn modelId="{7BD61032-39F4-4C5D-AC9E-93262F2E4720}" type="presParOf" srcId="{7C76E4A1-8B7C-4887-AB4C-5FDDB47B7E49}" destId="{61BECAAC-7E5D-47D2-9C14-8E77E1F174D5}" srcOrd="0" destOrd="0" presId="urn:microsoft.com/office/officeart/2016/7/layout/BasicTimeline"/>
    <dgm:cxn modelId="{8F128968-CE75-4E55-90A2-613DEFE317DE}" type="presParOf" srcId="{7C76E4A1-8B7C-4887-AB4C-5FDDB47B7E49}" destId="{24E8D404-68B8-4198-96BA-7B05AB997C70}" srcOrd="1" destOrd="0" presId="urn:microsoft.com/office/officeart/2016/7/layout/BasicTimeline"/>
    <dgm:cxn modelId="{557DCBE5-0681-47F1-8FAD-4A362C63EB69}" type="presParOf" srcId="{24E8D404-68B8-4198-96BA-7B05AB997C70}" destId="{C9D5DF9C-DD35-42A0-A64B-061665BE5BC4}" srcOrd="0" destOrd="0" presId="urn:microsoft.com/office/officeart/2016/7/layout/BasicTimeline"/>
    <dgm:cxn modelId="{B3E345E9-41DA-438F-847E-79918347FC38}" type="presParOf" srcId="{24E8D404-68B8-4198-96BA-7B05AB997C70}" destId="{60AE3869-AFC3-4FD1-A15E-B7D5623E245D}" srcOrd="1" destOrd="0" presId="urn:microsoft.com/office/officeart/2016/7/layout/BasicTimeline"/>
    <dgm:cxn modelId="{2C50310E-3311-4B98-ABD2-195E84409352}" type="presParOf" srcId="{7C76E4A1-8B7C-4887-AB4C-5FDDB47B7E49}" destId="{B0285A6C-2AD3-43A9-8D14-840E01EFC7F0}" srcOrd="2" destOrd="0" presId="urn:microsoft.com/office/officeart/2016/7/layout/BasicTimeline"/>
    <dgm:cxn modelId="{E39092A9-5053-40FE-BFBC-0773F7C8A50B}" type="presParOf" srcId="{7C76E4A1-8B7C-4887-AB4C-5FDDB47B7E49}" destId="{3F8C28A8-E339-43DA-93D8-5FA46AC99B78}" srcOrd="3" destOrd="0" presId="urn:microsoft.com/office/officeart/2016/7/layout/BasicTimeline"/>
    <dgm:cxn modelId="{7806A12F-6CE8-4852-BF64-DC1F54002EF7}" type="presParOf" srcId="{7C76E4A1-8B7C-4887-AB4C-5FDDB47B7E49}" destId="{97BA757A-EA8E-4FAE-A590-A480D7110261}" srcOrd="4" destOrd="0" presId="urn:microsoft.com/office/officeart/2016/7/layout/BasicTimeline"/>
    <dgm:cxn modelId="{0DE8F90A-3970-4337-9556-EF1475F450AB}" type="presParOf" srcId="{CB2B3D60-3393-4799-BE89-4672E24E2248}" destId="{990DF729-DD93-4069-B9C2-893F0A47B3A7}" srcOrd="7" destOrd="0" presId="urn:microsoft.com/office/officeart/2016/7/layout/BasicTimeline"/>
    <dgm:cxn modelId="{623DD845-7673-4F39-B068-44BB70C6D019}" type="presParOf" srcId="{CB2B3D60-3393-4799-BE89-4672E24E2248}" destId="{DB73250B-4CC4-412D-A852-5B385F4F6625}" srcOrd="8" destOrd="0" presId="urn:microsoft.com/office/officeart/2016/7/layout/BasicTimeline"/>
    <dgm:cxn modelId="{6E16FB9E-3294-42F0-9A67-A8A6BAE205D4}" type="presParOf" srcId="{DB73250B-4CC4-412D-A852-5B385F4F6625}" destId="{B9BB6F4C-54CC-46F7-BBF7-9C40A3D4C4A6}" srcOrd="0" destOrd="0" presId="urn:microsoft.com/office/officeart/2016/7/layout/BasicTimeline"/>
    <dgm:cxn modelId="{439C20D0-F400-478F-9168-13CD29DE08A3}" type="presParOf" srcId="{DB73250B-4CC4-412D-A852-5B385F4F6625}" destId="{61935918-49BA-469F-B24A-4DB480D88A58}" srcOrd="1" destOrd="0" presId="urn:microsoft.com/office/officeart/2016/7/layout/BasicTimeline"/>
    <dgm:cxn modelId="{6E7A0D84-BF5B-41F5-A9D1-E2FB38DE652C}" type="presParOf" srcId="{61935918-49BA-469F-B24A-4DB480D88A58}" destId="{F5B74025-73EE-4874-8D64-A1CD44AA684D}" srcOrd="0" destOrd="0" presId="urn:microsoft.com/office/officeart/2016/7/layout/BasicTimeline"/>
    <dgm:cxn modelId="{CAF858C8-FDA2-4FE4-B25C-A5DDB6ABA5BC}" type="presParOf" srcId="{61935918-49BA-469F-B24A-4DB480D88A58}" destId="{A49274E9-3AAA-442F-A1BC-8FCD250F7F6B}" srcOrd="1" destOrd="0" presId="urn:microsoft.com/office/officeart/2016/7/layout/BasicTimeline"/>
    <dgm:cxn modelId="{472BE843-C91A-47B2-B90B-7F2D14D5954D}" type="presParOf" srcId="{DB73250B-4CC4-412D-A852-5B385F4F6625}" destId="{57145003-5CF3-4D2D-8B61-9F3495769AF0}" srcOrd="2" destOrd="0" presId="urn:microsoft.com/office/officeart/2016/7/layout/BasicTimeline"/>
    <dgm:cxn modelId="{BBB677DE-3BE4-4212-AF70-A0F2E00723FC}" type="presParOf" srcId="{DB73250B-4CC4-412D-A852-5B385F4F6625}" destId="{C21EF2FD-3C54-4137-813B-AB3F63120B55}" srcOrd="3" destOrd="0" presId="urn:microsoft.com/office/officeart/2016/7/layout/BasicTimeline"/>
    <dgm:cxn modelId="{295A109E-0343-4CAC-9A4B-F646CCDB5065}" type="presParOf" srcId="{DB73250B-4CC4-412D-A852-5B385F4F6625}" destId="{DA3174D3-A4EC-4C02-8B77-1E2CE430C5F4}" srcOrd="4" destOrd="0" presId="urn:microsoft.com/office/officeart/2016/7/layout/BasicTimeline"/>
    <dgm:cxn modelId="{25E27054-2BB9-4033-BB45-1AAC3F6950DF}" type="presParOf" srcId="{CB2B3D60-3393-4799-BE89-4672E24E2248}" destId="{99DF577C-E7A9-46B1-B4F1-8FAEF6C6AFC4}" srcOrd="9" destOrd="0" presId="urn:microsoft.com/office/officeart/2016/7/layout/BasicTimeline"/>
    <dgm:cxn modelId="{DFB4B279-DDB4-4897-814B-72193FAD4D49}" type="presParOf" srcId="{CB2B3D60-3393-4799-BE89-4672E24E2248}" destId="{5207BFC6-4BAE-4516-AAC5-D576787A2582}" srcOrd="10" destOrd="0" presId="urn:microsoft.com/office/officeart/2016/7/layout/BasicTimeline"/>
    <dgm:cxn modelId="{7895B22B-DDC5-44FA-B590-9DB54ECB2F13}" type="presParOf" srcId="{5207BFC6-4BAE-4516-AAC5-D576787A2582}" destId="{67958716-6263-43E9-850A-D577C40BA3B2}" srcOrd="0" destOrd="0" presId="urn:microsoft.com/office/officeart/2016/7/layout/BasicTimeline"/>
    <dgm:cxn modelId="{49E50B64-F5AC-4CAD-9696-8F43DEEE1F56}" type="presParOf" srcId="{5207BFC6-4BAE-4516-AAC5-D576787A2582}" destId="{CCBF879D-F6A0-45CB-B15C-66037B72A459}" srcOrd="1" destOrd="0" presId="urn:microsoft.com/office/officeart/2016/7/layout/BasicTimeline"/>
    <dgm:cxn modelId="{058AF5D6-F31D-484F-8323-26E6B44AE295}" type="presParOf" srcId="{CCBF879D-F6A0-45CB-B15C-66037B72A459}" destId="{542FD42A-3755-49AF-BF77-842EDBAD957F}" srcOrd="0" destOrd="0" presId="urn:microsoft.com/office/officeart/2016/7/layout/BasicTimeline"/>
    <dgm:cxn modelId="{CA6BB060-DDD4-4F2E-BB79-83888272C690}" type="presParOf" srcId="{CCBF879D-F6A0-45CB-B15C-66037B72A459}" destId="{F56F6AAB-FFD9-4600-99F6-567F7ACE40B4}" srcOrd="1" destOrd="0" presId="urn:microsoft.com/office/officeart/2016/7/layout/BasicTimeline"/>
    <dgm:cxn modelId="{4761732D-E908-46DC-A114-CB15DA21F95B}" type="presParOf" srcId="{5207BFC6-4BAE-4516-AAC5-D576787A2582}" destId="{BFCB910C-B0EE-49C5-8093-B9F413DE87F5}" srcOrd="2" destOrd="0" presId="urn:microsoft.com/office/officeart/2016/7/layout/BasicTimeline"/>
    <dgm:cxn modelId="{FFDB42D9-0170-4C90-ADC3-BFB5C7966BBC}" type="presParOf" srcId="{5207BFC6-4BAE-4516-AAC5-D576787A2582}" destId="{95AF91D2-7DC6-4676-9968-72FE46DF18D4}" srcOrd="3" destOrd="0" presId="urn:microsoft.com/office/officeart/2016/7/layout/BasicTimeline"/>
    <dgm:cxn modelId="{85C36BD6-A577-4AFF-B9A8-CFE3FEC266BD}" type="presParOf" srcId="{5207BFC6-4BAE-4516-AAC5-D576787A2582}" destId="{3F851251-FBD1-4C88-B1E4-6F6ED27641B6}" srcOrd="4" destOrd="0" presId="urn:microsoft.com/office/officeart/2016/7/layout/BasicTimeline"/>
    <dgm:cxn modelId="{14514093-D2AA-49CC-97A5-ECE7CB68D9A6}" type="presParOf" srcId="{CB2B3D60-3393-4799-BE89-4672E24E2248}" destId="{C9133302-1E9A-4B6C-B46B-1EAEBEBBFB4C}" srcOrd="11" destOrd="0" presId="urn:microsoft.com/office/officeart/2016/7/layout/BasicTimeline"/>
    <dgm:cxn modelId="{282CA429-E22D-473E-8B74-914FAEC04F5B}" type="presParOf" srcId="{CB2B3D60-3393-4799-BE89-4672E24E2248}" destId="{132ADC0D-332A-4B81-B3DD-DC85525B015E}" srcOrd="12" destOrd="0" presId="urn:microsoft.com/office/officeart/2016/7/layout/BasicTimeline"/>
    <dgm:cxn modelId="{C6DF2007-7DAB-4D6F-8DE4-B7ACC1AF1169}" type="presParOf" srcId="{132ADC0D-332A-4B81-B3DD-DC85525B015E}" destId="{1A6A3D98-D626-40F1-8458-8B23EB2345E5}" srcOrd="0" destOrd="0" presId="urn:microsoft.com/office/officeart/2016/7/layout/BasicTimeline"/>
    <dgm:cxn modelId="{C513B388-75FA-4AF8-98D1-03917C5A3536}" type="presParOf" srcId="{132ADC0D-332A-4B81-B3DD-DC85525B015E}" destId="{6623B41A-2A20-41AC-9339-DCCA2F15FA76}" srcOrd="1" destOrd="0" presId="urn:microsoft.com/office/officeart/2016/7/layout/BasicTimeline"/>
    <dgm:cxn modelId="{52C9E967-5A61-4CC0-8E2F-9E68129627F6}" type="presParOf" srcId="{6623B41A-2A20-41AC-9339-DCCA2F15FA76}" destId="{484BE9B7-93C3-4406-A223-5F2831FB586D}" srcOrd="0" destOrd="0" presId="urn:microsoft.com/office/officeart/2016/7/layout/BasicTimeline"/>
    <dgm:cxn modelId="{51B55F20-9BAF-47CA-BDA0-42F53352C0C9}" type="presParOf" srcId="{6623B41A-2A20-41AC-9339-DCCA2F15FA76}" destId="{4E47A932-1059-4138-A69A-AC608F4C9AC4}" srcOrd="1" destOrd="0" presId="urn:microsoft.com/office/officeart/2016/7/layout/BasicTimeline"/>
    <dgm:cxn modelId="{BB635959-6CC4-4A9C-861A-E15C2B1FECE6}" type="presParOf" srcId="{132ADC0D-332A-4B81-B3DD-DC85525B015E}" destId="{312DBB10-4FFD-48C9-9166-36CC0D278558}" srcOrd="2" destOrd="0" presId="urn:microsoft.com/office/officeart/2016/7/layout/BasicTimeline"/>
    <dgm:cxn modelId="{2E3448E3-2477-42DE-8961-A729F3D1A0AC}" type="presParOf" srcId="{132ADC0D-332A-4B81-B3DD-DC85525B015E}" destId="{053B8463-DC05-45A0-B39A-BB401DC860FD}" srcOrd="3" destOrd="0" presId="urn:microsoft.com/office/officeart/2016/7/layout/BasicTimeline"/>
    <dgm:cxn modelId="{0AB1196F-2416-4178-B9C0-4C91157F7AEA}" type="presParOf" srcId="{132ADC0D-332A-4B81-B3DD-DC85525B015E}" destId="{DA1B5E8D-F813-41AF-AB1A-A5DC37416946}"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5E4D4-39D8-4B43-B71B-E8FA2FE65BE1}">
      <dsp:nvSpPr>
        <dsp:cNvPr id="0" name=""/>
        <dsp:cNvSpPr/>
      </dsp:nvSpPr>
      <dsp:spPr>
        <a:xfrm>
          <a:off x="0" y="5008418"/>
          <a:ext cx="17875274" cy="0"/>
        </a:xfrm>
        <a:prstGeom prst="line">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C001CCF-E700-4F6D-93B8-9E25A8B292A6}">
      <dsp:nvSpPr>
        <dsp:cNvPr id="0" name=""/>
        <dsp:cNvSpPr/>
      </dsp:nvSpPr>
      <dsp:spPr>
        <a:xfrm>
          <a:off x="559935" y="5379040"/>
          <a:ext cx="2638348" cy="1131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s-MX" sz="2000" b="0" kern="1200">
              <a:latin typeface="Calibri"/>
            </a:rPr>
            <a:t>7 de septiembre de 2022</a:t>
          </a:r>
          <a:endParaRPr lang="en-US" sz="2000" b="0" kern="1200">
            <a:latin typeface="Calibri"/>
          </a:endParaRPr>
        </a:p>
      </dsp:txBody>
      <dsp:txXfrm>
        <a:off x="559935" y="5379040"/>
        <a:ext cx="2638348" cy="1131902"/>
      </dsp:txXfrm>
    </dsp:sp>
    <dsp:sp modelId="{1BE32069-EBF8-4693-ACD7-3C985B0945C3}">
      <dsp:nvSpPr>
        <dsp:cNvPr id="0" name=""/>
        <dsp:cNvSpPr/>
      </dsp:nvSpPr>
      <dsp:spPr>
        <a:xfrm>
          <a:off x="7891" y="810268"/>
          <a:ext cx="3742437" cy="229495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889000">
            <a:lnSpc>
              <a:spcPct val="90000"/>
            </a:lnSpc>
            <a:spcBef>
              <a:spcPct val="0"/>
            </a:spcBef>
            <a:spcAft>
              <a:spcPct val="35000"/>
            </a:spcAft>
            <a:buNone/>
          </a:pPr>
          <a:r>
            <a:rPr lang="es-MX" sz="2000" b="0" kern="1200" dirty="0">
              <a:latin typeface="Calibri"/>
            </a:rPr>
            <a:t>El Consejo General del INE aprobó los Lineamientos para el Uso del Sistema "Candidatas y Candidatos: Conóceles" para los procesos electorales federales y locales</a:t>
          </a:r>
          <a:endParaRPr lang="es-MX" sz="2000" kern="1200" dirty="0"/>
        </a:p>
      </dsp:txBody>
      <dsp:txXfrm>
        <a:off x="119921" y="922298"/>
        <a:ext cx="3518377" cy="2070891"/>
      </dsp:txXfrm>
    </dsp:sp>
    <dsp:sp modelId="{548C5B0F-8D39-4928-BBCC-8E6F7C14BA6B}">
      <dsp:nvSpPr>
        <dsp:cNvPr id="0" name=""/>
        <dsp:cNvSpPr/>
      </dsp:nvSpPr>
      <dsp:spPr>
        <a:xfrm>
          <a:off x="1879110" y="3105219"/>
          <a:ext cx="0" cy="1903198"/>
        </a:xfrm>
        <a:prstGeom prst="line">
          <a:avLst/>
        </a:prstGeom>
        <a:noFill/>
        <a:ln w="9525"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30E6EED-B0F2-412A-B59D-F1C2A28EAAAF}">
      <dsp:nvSpPr>
        <dsp:cNvPr id="0" name=""/>
        <dsp:cNvSpPr/>
      </dsp:nvSpPr>
      <dsp:spPr>
        <a:xfrm>
          <a:off x="1803983" y="4933291"/>
          <a:ext cx="150252" cy="150252"/>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B3023-823C-4C1A-B0FA-530BF1F09F2A}">
      <dsp:nvSpPr>
        <dsp:cNvPr id="0" name=""/>
        <dsp:cNvSpPr/>
      </dsp:nvSpPr>
      <dsp:spPr>
        <a:xfrm>
          <a:off x="2807569" y="3505892"/>
          <a:ext cx="2638348" cy="1131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s-MX" sz="2000" b="0" kern="1200">
              <a:latin typeface="Calibri"/>
            </a:rPr>
            <a:t>31 de agosto de 2023</a:t>
          </a:r>
          <a:endParaRPr lang="en-US" sz="2000" b="0" kern="1200">
            <a:latin typeface="Calibri"/>
          </a:endParaRPr>
        </a:p>
      </dsp:txBody>
      <dsp:txXfrm>
        <a:off x="2807569" y="3505892"/>
        <a:ext cx="2638348" cy="1131902"/>
      </dsp:txXfrm>
    </dsp:sp>
    <dsp:sp modelId="{FB3F9A41-2F0A-46B4-8B95-A70EF5F0BB2F}">
      <dsp:nvSpPr>
        <dsp:cNvPr id="0" name=""/>
        <dsp:cNvSpPr/>
      </dsp:nvSpPr>
      <dsp:spPr>
        <a:xfrm>
          <a:off x="2491117" y="6911616"/>
          <a:ext cx="3271252" cy="2561805"/>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889000">
            <a:lnSpc>
              <a:spcPct val="90000"/>
            </a:lnSpc>
            <a:spcBef>
              <a:spcPct val="0"/>
            </a:spcBef>
            <a:spcAft>
              <a:spcPct val="35000"/>
            </a:spcAft>
            <a:buNone/>
          </a:pPr>
          <a:r>
            <a:rPr lang="es-MX" sz="2000" b="0" kern="1200" dirty="0">
              <a:latin typeface="Calibri"/>
            </a:rPr>
            <a:t>El CE del IEPCT designó a la UNITIC, como la instancia interna responsable de coordinar el desarrollo de las actividades del Sistema Conóceles</a:t>
          </a:r>
          <a:endParaRPr lang="en-US" sz="2000" b="0" kern="1200" dirty="0"/>
        </a:p>
      </dsp:txBody>
      <dsp:txXfrm>
        <a:off x="2616174" y="7036673"/>
        <a:ext cx="3021138" cy="2311691"/>
      </dsp:txXfrm>
    </dsp:sp>
    <dsp:sp modelId="{E2FE9360-5C6F-4167-A61A-94419F1A7888}">
      <dsp:nvSpPr>
        <dsp:cNvPr id="0" name=""/>
        <dsp:cNvSpPr/>
      </dsp:nvSpPr>
      <dsp:spPr>
        <a:xfrm>
          <a:off x="4126743" y="5008417"/>
          <a:ext cx="0" cy="1903198"/>
        </a:xfrm>
        <a:prstGeom prst="line">
          <a:avLst/>
        </a:prstGeom>
        <a:noFill/>
        <a:ln w="9525"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F20E154-B619-4E44-83AF-E939D7E32685}">
      <dsp:nvSpPr>
        <dsp:cNvPr id="0" name=""/>
        <dsp:cNvSpPr/>
      </dsp:nvSpPr>
      <dsp:spPr>
        <a:xfrm>
          <a:off x="4051617" y="4933291"/>
          <a:ext cx="150252" cy="150252"/>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40991-6510-44C5-9C6C-4A92C5773484}">
      <dsp:nvSpPr>
        <dsp:cNvPr id="0" name=""/>
        <dsp:cNvSpPr/>
      </dsp:nvSpPr>
      <dsp:spPr>
        <a:xfrm>
          <a:off x="4864221" y="5379040"/>
          <a:ext cx="2638348" cy="1131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s-MX" sz="2000" b="0" kern="1200">
              <a:latin typeface="Calibri"/>
            </a:rPr>
            <a:t>31 de agosto de 2023</a:t>
          </a:r>
        </a:p>
      </dsp:txBody>
      <dsp:txXfrm>
        <a:off x="4864221" y="5379040"/>
        <a:ext cx="2638348" cy="1131902"/>
      </dsp:txXfrm>
    </dsp:sp>
    <dsp:sp modelId="{0410B4A4-EAEE-4E1C-9300-3EA4219EEC37}">
      <dsp:nvSpPr>
        <dsp:cNvPr id="0" name=""/>
        <dsp:cNvSpPr/>
      </dsp:nvSpPr>
      <dsp:spPr>
        <a:xfrm>
          <a:off x="4503157" y="223187"/>
          <a:ext cx="3360476" cy="2882031"/>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889000">
            <a:lnSpc>
              <a:spcPct val="90000"/>
            </a:lnSpc>
            <a:spcBef>
              <a:spcPct val="0"/>
            </a:spcBef>
            <a:spcAft>
              <a:spcPct val="35000"/>
            </a:spcAft>
            <a:buNone/>
          </a:pPr>
          <a:r>
            <a:rPr lang="es-MX" sz="2000" b="0" kern="1200" dirty="0">
              <a:latin typeface="Calibri"/>
            </a:rPr>
            <a:t>El CE designó a la Comisión Temporal de Resultados Preliminares como la encargada de coordinar la implementación y operación del Sistema Conóceles.</a:t>
          </a:r>
        </a:p>
      </dsp:txBody>
      <dsp:txXfrm>
        <a:off x="4643846" y="363876"/>
        <a:ext cx="3079098" cy="2600653"/>
      </dsp:txXfrm>
    </dsp:sp>
    <dsp:sp modelId="{2E59F9B8-B01A-4FF2-A55E-6E0753ED9609}">
      <dsp:nvSpPr>
        <dsp:cNvPr id="0" name=""/>
        <dsp:cNvSpPr/>
      </dsp:nvSpPr>
      <dsp:spPr>
        <a:xfrm>
          <a:off x="6183395" y="3105219"/>
          <a:ext cx="0" cy="1903198"/>
        </a:xfrm>
        <a:prstGeom prst="line">
          <a:avLst/>
        </a:prstGeom>
        <a:noFill/>
        <a:ln w="9525" cap="flat"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7C40A6E-822C-4E28-B223-AF0B8E85C6CD}">
      <dsp:nvSpPr>
        <dsp:cNvPr id="0" name=""/>
        <dsp:cNvSpPr/>
      </dsp:nvSpPr>
      <dsp:spPr>
        <a:xfrm>
          <a:off x="6108269" y="4933291"/>
          <a:ext cx="150252" cy="150252"/>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ECAAC-7E5D-47D2-9C14-8E77E1F174D5}">
      <dsp:nvSpPr>
        <dsp:cNvPr id="0" name=""/>
        <dsp:cNvSpPr/>
      </dsp:nvSpPr>
      <dsp:spPr>
        <a:xfrm>
          <a:off x="7373531" y="3505892"/>
          <a:ext cx="2638348" cy="1131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s-MX" sz="2000" b="0" kern="1200">
              <a:latin typeface="Calibri"/>
            </a:rPr>
            <a:t>29 de diciembre de 2023</a:t>
          </a:r>
        </a:p>
      </dsp:txBody>
      <dsp:txXfrm>
        <a:off x="7373531" y="3505892"/>
        <a:ext cx="2638348" cy="1131902"/>
      </dsp:txXfrm>
    </dsp:sp>
    <dsp:sp modelId="{C9D5DF9C-DD35-42A0-A64B-061665BE5BC4}">
      <dsp:nvSpPr>
        <dsp:cNvPr id="0" name=""/>
        <dsp:cNvSpPr/>
      </dsp:nvSpPr>
      <dsp:spPr>
        <a:xfrm>
          <a:off x="6604422" y="6911616"/>
          <a:ext cx="4176565" cy="2882031"/>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889000">
            <a:lnSpc>
              <a:spcPct val="90000"/>
            </a:lnSpc>
            <a:spcBef>
              <a:spcPct val="0"/>
            </a:spcBef>
            <a:spcAft>
              <a:spcPct val="35000"/>
            </a:spcAft>
            <a:buNone/>
          </a:pPr>
          <a:r>
            <a:rPr lang="es-MX" sz="2000" b="0" kern="1200" dirty="0">
              <a:latin typeface="Calibri"/>
            </a:rPr>
            <a:t>Se establecieron las fases de operación del Sistema Conóceles: captura, validación y publicación de la información de los Cuestionarios Curricular y de identidad de las personas candidatas en la elección del Proceso Local.</a:t>
          </a:r>
        </a:p>
      </dsp:txBody>
      <dsp:txXfrm>
        <a:off x="6745111" y="7052305"/>
        <a:ext cx="3895187" cy="2600653"/>
      </dsp:txXfrm>
    </dsp:sp>
    <dsp:sp modelId="{B0285A6C-2AD3-43A9-8D14-840E01EFC7F0}">
      <dsp:nvSpPr>
        <dsp:cNvPr id="0" name=""/>
        <dsp:cNvSpPr/>
      </dsp:nvSpPr>
      <dsp:spPr>
        <a:xfrm>
          <a:off x="8692705" y="5008417"/>
          <a:ext cx="0" cy="1903198"/>
        </a:xfrm>
        <a:prstGeom prst="line">
          <a:avLst/>
        </a:prstGeom>
        <a:noFill/>
        <a:ln w="9525" cap="flat"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F8C28A8-E339-43DA-93D8-5FA46AC99B78}">
      <dsp:nvSpPr>
        <dsp:cNvPr id="0" name=""/>
        <dsp:cNvSpPr/>
      </dsp:nvSpPr>
      <dsp:spPr>
        <a:xfrm>
          <a:off x="8617579" y="4933291"/>
          <a:ext cx="150252" cy="150252"/>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BB6F4C-54CC-46F7-BBF7-9C40A3D4C4A6}">
      <dsp:nvSpPr>
        <dsp:cNvPr id="0" name=""/>
        <dsp:cNvSpPr/>
      </dsp:nvSpPr>
      <dsp:spPr>
        <a:xfrm>
          <a:off x="10138340" y="5379040"/>
          <a:ext cx="2638348" cy="1131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s-MX" sz="2000" b="0" kern="1200">
              <a:latin typeface="Calibri"/>
            </a:rPr>
            <a:t>28 de febrero de 2024</a:t>
          </a:r>
        </a:p>
      </dsp:txBody>
      <dsp:txXfrm>
        <a:off x="10138340" y="5379040"/>
        <a:ext cx="2638348" cy="1131902"/>
      </dsp:txXfrm>
    </dsp:sp>
    <dsp:sp modelId="{F5B74025-73EE-4874-8D64-A1CD44AA684D}">
      <dsp:nvSpPr>
        <dsp:cNvPr id="0" name=""/>
        <dsp:cNvSpPr/>
      </dsp:nvSpPr>
      <dsp:spPr>
        <a:xfrm>
          <a:off x="9521776" y="543413"/>
          <a:ext cx="3871476" cy="2561805"/>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889000">
            <a:lnSpc>
              <a:spcPct val="90000"/>
            </a:lnSpc>
            <a:spcBef>
              <a:spcPct val="0"/>
            </a:spcBef>
            <a:spcAft>
              <a:spcPct val="35000"/>
            </a:spcAft>
            <a:buNone/>
          </a:pPr>
          <a:r>
            <a:rPr lang="es-MX" sz="2000" b="0" kern="1200" dirty="0">
              <a:latin typeface="Calibri"/>
            </a:rPr>
            <a:t>Se modificó el sistema Conóceles, enlazándolo electrónicamente con el Registro Estatal de Personas Sancionadas en Materia de Violencia Política contra las Mujeres en Razón de Género</a:t>
          </a:r>
        </a:p>
      </dsp:txBody>
      <dsp:txXfrm>
        <a:off x="9646833" y="668470"/>
        <a:ext cx="3621362" cy="2311691"/>
      </dsp:txXfrm>
    </dsp:sp>
    <dsp:sp modelId="{57145003-5CF3-4D2D-8B61-9F3495769AF0}">
      <dsp:nvSpPr>
        <dsp:cNvPr id="0" name=""/>
        <dsp:cNvSpPr/>
      </dsp:nvSpPr>
      <dsp:spPr>
        <a:xfrm>
          <a:off x="11457514" y="3105219"/>
          <a:ext cx="0" cy="1903198"/>
        </a:xfrm>
        <a:prstGeom prst="line">
          <a:avLst/>
        </a:prstGeom>
        <a:noFill/>
        <a:ln w="9525"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21EF2FD-3C54-4137-813B-AB3F63120B55}">
      <dsp:nvSpPr>
        <dsp:cNvPr id="0" name=""/>
        <dsp:cNvSpPr/>
      </dsp:nvSpPr>
      <dsp:spPr>
        <a:xfrm>
          <a:off x="11382388" y="4933291"/>
          <a:ext cx="150252" cy="150252"/>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958716-6263-43E9-850A-D577C40BA3B2}">
      <dsp:nvSpPr>
        <dsp:cNvPr id="0" name=""/>
        <dsp:cNvSpPr/>
      </dsp:nvSpPr>
      <dsp:spPr>
        <a:xfrm>
          <a:off x="12313928" y="3505892"/>
          <a:ext cx="2638348" cy="1131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s-MX" sz="2000" b="0" kern="1200">
              <a:latin typeface="Calibri"/>
            </a:rPr>
            <a:t>28 de marzo de 2024</a:t>
          </a:r>
        </a:p>
      </dsp:txBody>
      <dsp:txXfrm>
        <a:off x="12313928" y="3505892"/>
        <a:ext cx="2638348" cy="1131902"/>
      </dsp:txXfrm>
    </dsp:sp>
    <dsp:sp modelId="{542FD42A-3755-49AF-BF77-842EDBAD957F}">
      <dsp:nvSpPr>
        <dsp:cNvPr id="0" name=""/>
        <dsp:cNvSpPr/>
      </dsp:nvSpPr>
      <dsp:spPr>
        <a:xfrm>
          <a:off x="12134041" y="6911616"/>
          <a:ext cx="2998123" cy="256180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889000">
            <a:lnSpc>
              <a:spcPct val="90000"/>
            </a:lnSpc>
            <a:spcBef>
              <a:spcPct val="0"/>
            </a:spcBef>
            <a:spcAft>
              <a:spcPct val="35000"/>
            </a:spcAft>
            <a:buNone/>
          </a:pPr>
          <a:r>
            <a:rPr lang="es-MX" sz="2000" b="0" kern="1200" dirty="0">
              <a:latin typeface="Calibri"/>
            </a:rPr>
            <a:t>Se estableció como fecha para iniciar la fecha de publicación de la información en el sistema Conóceles, del 20 de marzo al 2 de junio. </a:t>
          </a:r>
        </a:p>
      </dsp:txBody>
      <dsp:txXfrm>
        <a:off x="12259098" y="7036673"/>
        <a:ext cx="2748009" cy="2311691"/>
      </dsp:txXfrm>
    </dsp:sp>
    <dsp:sp modelId="{BFCB910C-B0EE-49C5-8093-B9F413DE87F5}">
      <dsp:nvSpPr>
        <dsp:cNvPr id="0" name=""/>
        <dsp:cNvSpPr/>
      </dsp:nvSpPr>
      <dsp:spPr>
        <a:xfrm>
          <a:off x="13633102" y="5008417"/>
          <a:ext cx="0" cy="1903198"/>
        </a:xfrm>
        <a:prstGeom prst="line">
          <a:avLst/>
        </a:prstGeom>
        <a:noFill/>
        <a:ln w="9525"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5AF91D2-7DC6-4676-9968-72FE46DF18D4}">
      <dsp:nvSpPr>
        <dsp:cNvPr id="0" name=""/>
        <dsp:cNvSpPr/>
      </dsp:nvSpPr>
      <dsp:spPr>
        <a:xfrm>
          <a:off x="13557976" y="4933291"/>
          <a:ext cx="150252" cy="150252"/>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A3D98-D626-40F1-8458-8B23EB2345E5}">
      <dsp:nvSpPr>
        <dsp:cNvPr id="0" name=""/>
        <dsp:cNvSpPr/>
      </dsp:nvSpPr>
      <dsp:spPr>
        <a:xfrm>
          <a:off x="14550993" y="5379040"/>
          <a:ext cx="2638348" cy="1131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s-MX" sz="2000" b="0" kern="1200">
              <a:latin typeface="Calibri"/>
            </a:rPr>
            <a:t>2 de junio de 2024</a:t>
          </a:r>
        </a:p>
      </dsp:txBody>
      <dsp:txXfrm>
        <a:off x="14550993" y="5379040"/>
        <a:ext cx="2638348" cy="1131902"/>
      </dsp:txXfrm>
    </dsp:sp>
    <dsp:sp modelId="{484BE9B7-93C3-4406-A223-5F2831FB586D}">
      <dsp:nvSpPr>
        <dsp:cNvPr id="0" name=""/>
        <dsp:cNvSpPr/>
      </dsp:nvSpPr>
      <dsp:spPr>
        <a:xfrm>
          <a:off x="13872952" y="543413"/>
          <a:ext cx="3994429" cy="2561805"/>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889000">
            <a:lnSpc>
              <a:spcPct val="90000"/>
            </a:lnSpc>
            <a:spcBef>
              <a:spcPct val="0"/>
            </a:spcBef>
            <a:spcAft>
              <a:spcPct val="35000"/>
            </a:spcAft>
            <a:buNone/>
          </a:pPr>
          <a:r>
            <a:rPr lang="es-MX" sz="2000" b="0" kern="1200" dirty="0">
              <a:latin typeface="Calibri"/>
            </a:rPr>
            <a:t>Cierre del sistema Conóceles, </a:t>
          </a:r>
          <a:r>
            <a:rPr lang="es-MX" sz="2000" b="0" kern="1200" dirty="0"/>
            <a:t>procediéndose a la verificación y certificación del cumplimiento de la carga y validación de la información publicada por los partidos políticos y candidaturas independientes</a:t>
          </a:r>
        </a:p>
      </dsp:txBody>
      <dsp:txXfrm>
        <a:off x="13998009" y="668470"/>
        <a:ext cx="3744315" cy="2311691"/>
      </dsp:txXfrm>
    </dsp:sp>
    <dsp:sp modelId="{312DBB10-4FFD-48C9-9166-36CC0D278558}">
      <dsp:nvSpPr>
        <dsp:cNvPr id="0" name=""/>
        <dsp:cNvSpPr/>
      </dsp:nvSpPr>
      <dsp:spPr>
        <a:xfrm>
          <a:off x="15870167" y="3105219"/>
          <a:ext cx="0" cy="1903198"/>
        </a:xfrm>
        <a:prstGeom prst="line">
          <a:avLst/>
        </a:prstGeom>
        <a:noFill/>
        <a:ln w="9525"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53B8463-DC05-45A0-B39A-BB401DC860FD}">
      <dsp:nvSpPr>
        <dsp:cNvPr id="0" name=""/>
        <dsp:cNvSpPr/>
      </dsp:nvSpPr>
      <dsp:spPr>
        <a:xfrm>
          <a:off x="15795041" y="4933291"/>
          <a:ext cx="150252" cy="150252"/>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1EDB0-3204-49DB-9D02-3A80527D945F}" type="datetimeFigureOut">
              <a:rPr lang="es-MX" smtClean="0"/>
              <a:t>25/09/2024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2987B-AC01-403B-B82B-4958AAA94277}" type="slidenum">
              <a:rPr lang="es-MX" smtClean="0"/>
              <a:t>‹Nº›</a:t>
            </a:fld>
            <a:endParaRPr lang="es-MX"/>
          </a:p>
        </p:txBody>
      </p:sp>
    </p:spTree>
    <p:extLst>
      <p:ext uri="{BB962C8B-B14F-4D97-AF65-F5344CB8AC3E}">
        <p14:creationId xmlns:p14="http://schemas.microsoft.com/office/powerpoint/2010/main" val="28325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07440" y="7797481"/>
            <a:ext cx="1664148" cy="1296836"/>
          </a:xfrm>
          <a:prstGeom prst="rect">
            <a:avLst/>
          </a:prstGeom>
        </p:spPr>
      </p:pic>
      <p:sp>
        <p:nvSpPr>
          <p:cNvPr id="4" name="TextBox 4"/>
          <p:cNvSpPr txBox="1"/>
          <p:nvPr/>
        </p:nvSpPr>
        <p:spPr>
          <a:xfrm>
            <a:off x="3794222" y="1555475"/>
            <a:ext cx="13619572" cy="4735720"/>
          </a:xfrm>
          <a:prstGeom prst="rect">
            <a:avLst/>
          </a:prstGeom>
        </p:spPr>
        <p:txBody>
          <a:bodyPr lIns="0" tIns="0" rIns="0" bIns="0" rtlCol="0" anchor="t">
            <a:spAutoFit/>
          </a:bodyPr>
          <a:lstStyle/>
          <a:p>
            <a:pPr algn="r">
              <a:lnSpc>
                <a:spcPts val="9200"/>
              </a:lnSpc>
            </a:pPr>
            <a:r>
              <a:rPr lang="es-MX" sz="9200" b="1" dirty="0">
                <a:solidFill>
                  <a:srgbClr val="5E44A7"/>
                </a:solidFill>
                <a:ea typeface="+mn-lt"/>
                <a:cs typeface="+mn-lt"/>
              </a:rPr>
              <a:t>El Sistema Candidatas y Candidatos, "Conóceles": un mecanismo para la construcción de ciudadanía</a:t>
            </a:r>
            <a:endParaRPr lang="es-MX" b="1" dirty="0"/>
          </a:p>
        </p:txBody>
      </p:sp>
      <p:sp>
        <p:nvSpPr>
          <p:cNvPr id="5" name="TextBox 5"/>
          <p:cNvSpPr txBox="1"/>
          <p:nvPr/>
        </p:nvSpPr>
        <p:spPr>
          <a:xfrm>
            <a:off x="3084134" y="7656042"/>
            <a:ext cx="10852774" cy="1438275"/>
          </a:xfrm>
          <a:prstGeom prst="rect">
            <a:avLst/>
          </a:prstGeom>
        </p:spPr>
        <p:txBody>
          <a:bodyPr lIns="0" tIns="0" rIns="0" bIns="0" rtlCol="0" anchor="t">
            <a:spAutoFit/>
          </a:bodyPr>
          <a:lstStyle/>
          <a:p>
            <a:pPr>
              <a:lnSpc>
                <a:spcPts val="4319"/>
              </a:lnSpc>
            </a:pPr>
            <a:r>
              <a:rPr lang="es-MX" sz="3200" b="1" dirty="0">
                <a:solidFill>
                  <a:srgbClr val="D82275"/>
                </a:solidFill>
                <a:latin typeface="Open Sans Bold"/>
              </a:rPr>
              <a:t>Dra. </a:t>
            </a:r>
            <a:r>
              <a:rPr lang="es-MX" sz="3200" b="1" dirty="0" err="1">
                <a:solidFill>
                  <a:srgbClr val="D82275"/>
                </a:solidFill>
                <a:latin typeface="Open Sans Bold"/>
              </a:rPr>
              <a:t>Rosselvy</a:t>
            </a:r>
            <a:r>
              <a:rPr lang="es-MX" sz="3200" b="1" dirty="0">
                <a:solidFill>
                  <a:srgbClr val="D82275"/>
                </a:solidFill>
                <a:latin typeface="Open Sans Bold"/>
              </a:rPr>
              <a:t> del Carmen Domínguez Arévalo</a:t>
            </a:r>
            <a:endParaRPr lang="es-MX" sz="3200" b="1" dirty="0">
              <a:solidFill>
                <a:srgbClr val="D82275"/>
              </a:solidFill>
              <a:latin typeface="Open Sans Bold"/>
              <a:ea typeface="Open Sans Bold"/>
              <a:cs typeface="Open Sans Bold"/>
            </a:endParaRPr>
          </a:p>
          <a:p>
            <a:pPr>
              <a:lnSpc>
                <a:spcPts val="3599"/>
              </a:lnSpc>
            </a:pPr>
            <a:r>
              <a:rPr lang="es-MX" sz="2800" b="1" dirty="0">
                <a:solidFill>
                  <a:srgbClr val="7B678E"/>
                </a:solidFill>
                <a:latin typeface="Open Sans"/>
              </a:rPr>
              <a:t>Consejera Electoral</a:t>
            </a:r>
            <a:endParaRPr lang="es-MX" sz="2800" b="1" dirty="0">
              <a:solidFill>
                <a:srgbClr val="7B678E"/>
              </a:solidFill>
              <a:latin typeface="Open Sans"/>
              <a:ea typeface="Open Sans"/>
              <a:cs typeface="Open Sans"/>
            </a:endParaRPr>
          </a:p>
          <a:p>
            <a:pPr>
              <a:lnSpc>
                <a:spcPts val="3599"/>
              </a:lnSpc>
            </a:pPr>
            <a:r>
              <a:rPr lang="es-MX" sz="2800" b="1" dirty="0">
                <a:solidFill>
                  <a:srgbClr val="7B678E"/>
                </a:solidFill>
                <a:latin typeface="Open Sans"/>
              </a:rPr>
              <a:t>Instituto Electoral y de Participación Ciudadana de Tabasco</a:t>
            </a:r>
            <a:endParaRPr lang="es-MX" sz="2800" b="1" dirty="0">
              <a:solidFill>
                <a:srgbClr val="7B678E"/>
              </a:solidFill>
              <a:latin typeface="Open Sans"/>
              <a:ea typeface="Open Sans"/>
              <a:cs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5">
            <a:extLst>
              <a:ext uri="{FF2B5EF4-FFF2-40B4-BE49-F238E27FC236}">
                <a16:creationId xmlns:a16="http://schemas.microsoft.com/office/drawing/2014/main" id="{0DF5ACFA-648A-31E9-8A44-CD01350E5EC1}"/>
              </a:ext>
            </a:extLst>
          </p:cNvPr>
          <p:cNvSpPr txBox="1"/>
          <p:nvPr/>
        </p:nvSpPr>
        <p:spPr>
          <a:xfrm>
            <a:off x="828135" y="450730"/>
            <a:ext cx="16631729"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800">
                <a:latin typeface="Arial"/>
              </a:rPr>
              <a:t>Conforme al contenido del acta circunstanciada  COE/OF/SE/140-BIS/2024, se acreditó el cierre del Sistema Conóceles, así como la verificación y certificación del porcentaje o cantidad sobre el</a:t>
            </a:r>
            <a:r>
              <a:rPr lang="es-MX" sz="2800">
                <a:solidFill>
                  <a:srgbClr val="E32D91"/>
                </a:solidFill>
                <a:latin typeface="Arial"/>
              </a:rPr>
              <a:t> </a:t>
            </a:r>
            <a:r>
              <a:rPr lang="es-MX" sz="2800" b="1">
                <a:solidFill>
                  <a:srgbClr val="E32D91"/>
                </a:solidFill>
                <a:latin typeface="Arial"/>
              </a:rPr>
              <a:t>incumplimiento </a:t>
            </a:r>
            <a:r>
              <a:rPr lang="es-MX" sz="2800">
                <a:latin typeface="Arial"/>
              </a:rPr>
              <a:t>de la carga y validación de la información publicada por los partidos políticos y candidaturas independientes, con corte al 02 de junio, siendo esto los siguientes:</a:t>
            </a:r>
            <a:endParaRPr lang="es-MX" sz="2800">
              <a:ea typeface="Calibri"/>
              <a:cs typeface="Calibri"/>
            </a:endParaRPr>
          </a:p>
        </p:txBody>
      </p:sp>
      <p:graphicFrame>
        <p:nvGraphicFramePr>
          <p:cNvPr id="8" name="Tabla 7">
            <a:extLst>
              <a:ext uri="{FF2B5EF4-FFF2-40B4-BE49-F238E27FC236}">
                <a16:creationId xmlns:a16="http://schemas.microsoft.com/office/drawing/2014/main" id="{B4A55063-EDD0-CF12-6E80-D4845914AE50}"/>
              </a:ext>
            </a:extLst>
          </p:cNvPr>
          <p:cNvGraphicFramePr>
            <a:graphicFrameLocks noGrp="1"/>
          </p:cNvGraphicFramePr>
          <p:nvPr>
            <p:extLst>
              <p:ext uri="{D42A27DB-BD31-4B8C-83A1-F6EECF244321}">
                <p14:modId xmlns:p14="http://schemas.microsoft.com/office/powerpoint/2010/main" val="1222692112"/>
              </p:ext>
            </p:extLst>
          </p:nvPr>
        </p:nvGraphicFramePr>
        <p:xfrm>
          <a:off x="1444924" y="2480094"/>
          <a:ext cx="15516620" cy="7456033"/>
        </p:xfrm>
        <a:graphic>
          <a:graphicData uri="http://schemas.openxmlformats.org/drawingml/2006/table">
            <a:tbl>
              <a:tblPr bandRow="1">
                <a:tableStyleId>{D27102A9-8310-4765-A935-A1911B00CA55}</a:tableStyleId>
              </a:tblPr>
              <a:tblGrid>
                <a:gridCol w="3092180">
                  <a:extLst>
                    <a:ext uri="{9D8B030D-6E8A-4147-A177-3AD203B41FA5}">
                      <a16:colId xmlns:a16="http://schemas.microsoft.com/office/drawing/2014/main" val="4280266453"/>
                    </a:ext>
                  </a:extLst>
                </a:gridCol>
                <a:gridCol w="3482186">
                  <a:extLst>
                    <a:ext uri="{9D8B030D-6E8A-4147-A177-3AD203B41FA5}">
                      <a16:colId xmlns:a16="http://schemas.microsoft.com/office/drawing/2014/main" val="1839693357"/>
                    </a:ext>
                  </a:extLst>
                </a:gridCol>
                <a:gridCol w="2785749">
                  <a:extLst>
                    <a:ext uri="{9D8B030D-6E8A-4147-A177-3AD203B41FA5}">
                      <a16:colId xmlns:a16="http://schemas.microsoft.com/office/drawing/2014/main" val="1543290902"/>
                    </a:ext>
                  </a:extLst>
                </a:gridCol>
                <a:gridCol w="2785749">
                  <a:extLst>
                    <a:ext uri="{9D8B030D-6E8A-4147-A177-3AD203B41FA5}">
                      <a16:colId xmlns:a16="http://schemas.microsoft.com/office/drawing/2014/main" val="4122772259"/>
                    </a:ext>
                  </a:extLst>
                </a:gridCol>
                <a:gridCol w="3370756">
                  <a:extLst>
                    <a:ext uri="{9D8B030D-6E8A-4147-A177-3AD203B41FA5}">
                      <a16:colId xmlns:a16="http://schemas.microsoft.com/office/drawing/2014/main" val="3315873659"/>
                    </a:ext>
                  </a:extLst>
                </a:gridCol>
              </a:tblGrid>
              <a:tr h="1100333">
                <a:tc>
                  <a:txBody>
                    <a:bodyPr/>
                    <a:lstStyle/>
                    <a:p>
                      <a:pPr algn="ctr" rtl="0" fontAlgn="base"/>
                      <a:r>
                        <a:rPr lang="es-MX" sz="2400" b="1">
                          <a:effectLst/>
                        </a:rPr>
                        <a:t>Partido Político / Candidato Independiente </a:t>
                      </a:r>
                    </a:p>
                  </a:txBody>
                  <a:tcPr marL="66675" marR="66675" anchor="ctr"/>
                </a:tc>
                <a:tc>
                  <a:txBody>
                    <a:bodyPr/>
                    <a:lstStyle/>
                    <a:p>
                      <a:pPr algn="ctr" rtl="0" fontAlgn="base"/>
                      <a:r>
                        <a:rPr lang="es-MX" sz="2400" b="1">
                          <a:effectLst/>
                        </a:rPr>
                        <a:t>Cantidad total  de candidatura con  que debía cumplir </a:t>
                      </a:r>
                    </a:p>
                  </a:txBody>
                  <a:tcPr marL="66675" marR="66675" anchor="ctr"/>
                </a:tc>
                <a:tc>
                  <a:txBody>
                    <a:bodyPr/>
                    <a:lstStyle/>
                    <a:p>
                      <a:pPr algn="ctr" rtl="0" fontAlgn="base"/>
                      <a:r>
                        <a:rPr lang="es-MX" sz="2400" b="1">
                          <a:effectLst/>
                        </a:rPr>
                        <a:t>Cantidad total que cumplió </a:t>
                      </a:r>
                    </a:p>
                  </a:txBody>
                  <a:tcPr marL="66675" marR="66675" anchor="ctr"/>
                </a:tc>
                <a:tc>
                  <a:txBody>
                    <a:bodyPr/>
                    <a:lstStyle/>
                    <a:p>
                      <a:pPr algn="ctr" rtl="0" fontAlgn="base"/>
                      <a:r>
                        <a:rPr lang="es-MX" sz="2400" b="1">
                          <a:effectLst/>
                        </a:rPr>
                        <a:t>Cantidad total que no cumplió </a:t>
                      </a:r>
                    </a:p>
                  </a:txBody>
                  <a:tcPr marL="66675" marR="66675" anchor="ctr"/>
                </a:tc>
                <a:tc>
                  <a:txBody>
                    <a:bodyPr/>
                    <a:lstStyle/>
                    <a:p>
                      <a:pPr algn="ctr" rtl="0" fontAlgn="base"/>
                      <a:r>
                        <a:rPr lang="es-MX" sz="2400" b="1">
                          <a:effectLst/>
                        </a:rPr>
                        <a:t>Porcentaje de incumplimiento  </a:t>
                      </a:r>
                    </a:p>
                  </a:txBody>
                  <a:tcPr marL="66675" marR="66675" anchor="ctr"/>
                </a:tc>
                <a:extLst>
                  <a:ext uri="{0D108BD9-81ED-4DB2-BD59-A6C34878D82A}">
                    <a16:rowId xmlns:a16="http://schemas.microsoft.com/office/drawing/2014/main" val="3458694611"/>
                  </a:ext>
                </a:extLst>
              </a:tr>
              <a:tr h="660199">
                <a:tc>
                  <a:txBody>
                    <a:bodyPr/>
                    <a:lstStyle/>
                    <a:p>
                      <a:pPr algn="ctr" rtl="0" fontAlgn="base"/>
                      <a:r>
                        <a:rPr lang="es-MX" sz="2400">
                          <a:effectLst/>
                        </a:rPr>
                        <a:t>PAN </a:t>
                      </a:r>
                    </a:p>
                  </a:txBody>
                  <a:tcPr marL="66675" marR="66675" anchor="ctr"/>
                </a:tc>
                <a:tc>
                  <a:txBody>
                    <a:bodyPr/>
                    <a:lstStyle/>
                    <a:p>
                      <a:pPr algn="ctr" rtl="0" fontAlgn="base"/>
                      <a:r>
                        <a:rPr lang="es-MX" sz="2400">
                          <a:effectLst/>
                        </a:rPr>
                        <a:t>144 </a:t>
                      </a:r>
                    </a:p>
                  </a:txBody>
                  <a:tcPr marL="66675" marR="66675" anchor="ctr"/>
                </a:tc>
                <a:tc>
                  <a:txBody>
                    <a:bodyPr/>
                    <a:lstStyle/>
                    <a:p>
                      <a:pPr algn="ctr" rtl="0" fontAlgn="base"/>
                      <a:r>
                        <a:rPr lang="es-MX" sz="2400">
                          <a:effectLst/>
                        </a:rPr>
                        <a:t>45 </a:t>
                      </a:r>
                    </a:p>
                  </a:txBody>
                  <a:tcPr marL="66675" marR="66675" anchor="ctr"/>
                </a:tc>
                <a:tc>
                  <a:txBody>
                    <a:bodyPr/>
                    <a:lstStyle/>
                    <a:p>
                      <a:pPr algn="ctr" rtl="0" fontAlgn="base"/>
                      <a:r>
                        <a:rPr lang="es-MX" sz="2400">
                          <a:effectLst/>
                        </a:rPr>
                        <a:t>99 </a:t>
                      </a:r>
                    </a:p>
                  </a:txBody>
                  <a:tcPr marL="66675" marR="66675" anchor="ctr"/>
                </a:tc>
                <a:tc>
                  <a:txBody>
                    <a:bodyPr/>
                    <a:lstStyle/>
                    <a:p>
                      <a:pPr algn="ctr" rtl="0" fontAlgn="base"/>
                      <a:r>
                        <a:rPr lang="es-MX" sz="2800">
                          <a:effectLst/>
                        </a:rPr>
                        <a:t>68.8% </a:t>
                      </a:r>
                    </a:p>
                  </a:txBody>
                  <a:tcPr marL="66675" marR="66675" anchor="ctr"/>
                </a:tc>
                <a:extLst>
                  <a:ext uri="{0D108BD9-81ED-4DB2-BD59-A6C34878D82A}">
                    <a16:rowId xmlns:a16="http://schemas.microsoft.com/office/drawing/2014/main" val="2454663102"/>
                  </a:ext>
                </a:extLst>
              </a:tr>
              <a:tr h="660199">
                <a:tc>
                  <a:txBody>
                    <a:bodyPr/>
                    <a:lstStyle/>
                    <a:p>
                      <a:pPr algn="ctr" rtl="0" fontAlgn="base"/>
                      <a:r>
                        <a:rPr lang="es-MX" sz="2400">
                          <a:effectLst/>
                        </a:rPr>
                        <a:t>PRI </a:t>
                      </a:r>
                    </a:p>
                  </a:txBody>
                  <a:tcPr marL="66675" marR="66675" anchor="ctr"/>
                </a:tc>
                <a:tc>
                  <a:txBody>
                    <a:bodyPr/>
                    <a:lstStyle/>
                    <a:p>
                      <a:pPr algn="ctr" rtl="0" fontAlgn="base"/>
                      <a:r>
                        <a:rPr lang="es-MX" sz="2400">
                          <a:effectLst/>
                        </a:rPr>
                        <a:t>166 </a:t>
                      </a:r>
                    </a:p>
                  </a:txBody>
                  <a:tcPr marL="66675" marR="66675" anchor="ctr"/>
                </a:tc>
                <a:tc>
                  <a:txBody>
                    <a:bodyPr/>
                    <a:lstStyle/>
                    <a:p>
                      <a:pPr algn="ctr" rtl="0" fontAlgn="base"/>
                      <a:r>
                        <a:rPr lang="es-MX" sz="2400">
                          <a:effectLst/>
                        </a:rPr>
                        <a:t>137 </a:t>
                      </a:r>
                    </a:p>
                  </a:txBody>
                  <a:tcPr marL="66675" marR="66675" anchor="ctr"/>
                </a:tc>
                <a:tc>
                  <a:txBody>
                    <a:bodyPr/>
                    <a:lstStyle/>
                    <a:p>
                      <a:pPr algn="ctr" rtl="0" fontAlgn="base"/>
                      <a:r>
                        <a:rPr lang="es-MX" sz="2400">
                          <a:effectLst/>
                        </a:rPr>
                        <a:t>29 </a:t>
                      </a:r>
                    </a:p>
                  </a:txBody>
                  <a:tcPr marL="66675" marR="66675" anchor="ctr"/>
                </a:tc>
                <a:tc>
                  <a:txBody>
                    <a:bodyPr/>
                    <a:lstStyle/>
                    <a:p>
                      <a:pPr algn="ctr" rtl="0" fontAlgn="base"/>
                      <a:r>
                        <a:rPr lang="es-MX" sz="2800">
                          <a:effectLst/>
                        </a:rPr>
                        <a:t>17.4% </a:t>
                      </a:r>
                    </a:p>
                  </a:txBody>
                  <a:tcPr marL="66675" marR="66675" anchor="ctr"/>
                </a:tc>
                <a:extLst>
                  <a:ext uri="{0D108BD9-81ED-4DB2-BD59-A6C34878D82A}">
                    <a16:rowId xmlns:a16="http://schemas.microsoft.com/office/drawing/2014/main" val="3509490574"/>
                  </a:ext>
                </a:extLst>
              </a:tr>
              <a:tr h="660199">
                <a:tc>
                  <a:txBody>
                    <a:bodyPr/>
                    <a:lstStyle/>
                    <a:p>
                      <a:pPr algn="ctr" rtl="0" fontAlgn="base"/>
                      <a:r>
                        <a:rPr lang="es-MX" sz="2400">
                          <a:effectLst/>
                        </a:rPr>
                        <a:t>PRD </a:t>
                      </a:r>
                    </a:p>
                  </a:txBody>
                  <a:tcPr marL="66675" marR="66675" anchor="ctr"/>
                </a:tc>
                <a:tc>
                  <a:txBody>
                    <a:bodyPr/>
                    <a:lstStyle/>
                    <a:p>
                      <a:pPr algn="ctr" rtl="0" fontAlgn="base"/>
                      <a:r>
                        <a:rPr lang="es-MX" sz="2400">
                          <a:effectLst/>
                        </a:rPr>
                        <a:t>240 </a:t>
                      </a:r>
                    </a:p>
                  </a:txBody>
                  <a:tcPr marL="66675" marR="66675" anchor="ctr"/>
                </a:tc>
                <a:tc>
                  <a:txBody>
                    <a:bodyPr/>
                    <a:lstStyle/>
                    <a:p>
                      <a:pPr algn="ctr" rtl="0" fontAlgn="base"/>
                      <a:r>
                        <a:rPr lang="es-MX" sz="2400">
                          <a:effectLst/>
                        </a:rPr>
                        <a:t>112 </a:t>
                      </a:r>
                    </a:p>
                  </a:txBody>
                  <a:tcPr marL="66675" marR="66675" anchor="ctr"/>
                </a:tc>
                <a:tc>
                  <a:txBody>
                    <a:bodyPr/>
                    <a:lstStyle/>
                    <a:p>
                      <a:pPr algn="ctr" rtl="0" fontAlgn="base"/>
                      <a:r>
                        <a:rPr lang="es-MX" sz="2400">
                          <a:effectLst/>
                        </a:rPr>
                        <a:t>128 </a:t>
                      </a:r>
                    </a:p>
                  </a:txBody>
                  <a:tcPr marL="66675" marR="66675" anchor="ctr"/>
                </a:tc>
                <a:tc>
                  <a:txBody>
                    <a:bodyPr/>
                    <a:lstStyle/>
                    <a:p>
                      <a:pPr algn="ctr" rtl="0" fontAlgn="base"/>
                      <a:r>
                        <a:rPr lang="es-MX" sz="2800">
                          <a:effectLst/>
                        </a:rPr>
                        <a:t>53.3% </a:t>
                      </a:r>
                    </a:p>
                  </a:txBody>
                  <a:tcPr marL="66675" marR="66675" anchor="ctr"/>
                </a:tc>
                <a:extLst>
                  <a:ext uri="{0D108BD9-81ED-4DB2-BD59-A6C34878D82A}">
                    <a16:rowId xmlns:a16="http://schemas.microsoft.com/office/drawing/2014/main" val="297029587"/>
                  </a:ext>
                </a:extLst>
              </a:tr>
              <a:tr h="660199">
                <a:tc>
                  <a:txBody>
                    <a:bodyPr/>
                    <a:lstStyle/>
                    <a:p>
                      <a:pPr algn="ctr" rtl="0" fontAlgn="base"/>
                      <a:r>
                        <a:rPr lang="es-MX" sz="2400">
                          <a:effectLst/>
                        </a:rPr>
                        <a:t>PVEM </a:t>
                      </a:r>
                    </a:p>
                  </a:txBody>
                  <a:tcPr marL="66675" marR="66675" anchor="ctr"/>
                </a:tc>
                <a:tc>
                  <a:txBody>
                    <a:bodyPr/>
                    <a:lstStyle/>
                    <a:p>
                      <a:pPr algn="ctr" rtl="0" fontAlgn="base"/>
                      <a:r>
                        <a:rPr lang="es-MX" sz="2400">
                          <a:effectLst/>
                        </a:rPr>
                        <a:t>174 </a:t>
                      </a:r>
                    </a:p>
                  </a:txBody>
                  <a:tcPr marL="66675" marR="66675" anchor="ctr"/>
                </a:tc>
                <a:tc>
                  <a:txBody>
                    <a:bodyPr/>
                    <a:lstStyle/>
                    <a:p>
                      <a:pPr algn="ctr" rtl="0" fontAlgn="base"/>
                      <a:r>
                        <a:rPr lang="es-MX" sz="2400">
                          <a:effectLst/>
                        </a:rPr>
                        <a:t>162 </a:t>
                      </a:r>
                    </a:p>
                  </a:txBody>
                  <a:tcPr marL="66675" marR="66675" anchor="ctr"/>
                </a:tc>
                <a:tc>
                  <a:txBody>
                    <a:bodyPr/>
                    <a:lstStyle/>
                    <a:p>
                      <a:pPr algn="ctr" rtl="0" fontAlgn="base"/>
                      <a:r>
                        <a:rPr lang="es-MX" sz="2400">
                          <a:effectLst/>
                        </a:rPr>
                        <a:t>12 </a:t>
                      </a:r>
                    </a:p>
                  </a:txBody>
                  <a:tcPr marL="66675" marR="66675" anchor="ctr"/>
                </a:tc>
                <a:tc>
                  <a:txBody>
                    <a:bodyPr/>
                    <a:lstStyle/>
                    <a:p>
                      <a:pPr algn="ctr" rtl="0" fontAlgn="base"/>
                      <a:r>
                        <a:rPr lang="es-MX" sz="2800">
                          <a:effectLst/>
                        </a:rPr>
                        <a:t>6.9% </a:t>
                      </a:r>
                    </a:p>
                  </a:txBody>
                  <a:tcPr marL="66675" marR="66675" anchor="ctr"/>
                </a:tc>
                <a:extLst>
                  <a:ext uri="{0D108BD9-81ED-4DB2-BD59-A6C34878D82A}">
                    <a16:rowId xmlns:a16="http://schemas.microsoft.com/office/drawing/2014/main" val="111239031"/>
                  </a:ext>
                </a:extLst>
              </a:tr>
              <a:tr h="660199">
                <a:tc>
                  <a:txBody>
                    <a:bodyPr/>
                    <a:lstStyle/>
                    <a:p>
                      <a:pPr algn="ctr" rtl="0" fontAlgn="base"/>
                      <a:r>
                        <a:rPr lang="es-MX" sz="2400">
                          <a:effectLst/>
                        </a:rPr>
                        <a:t>PT </a:t>
                      </a:r>
                    </a:p>
                  </a:txBody>
                  <a:tcPr marL="66675" marR="66675" anchor="ctr"/>
                </a:tc>
                <a:tc>
                  <a:txBody>
                    <a:bodyPr/>
                    <a:lstStyle/>
                    <a:p>
                      <a:pPr algn="ctr" rtl="0" fontAlgn="base"/>
                      <a:r>
                        <a:rPr lang="es-MX" sz="2400">
                          <a:effectLst/>
                        </a:rPr>
                        <a:t>218 </a:t>
                      </a:r>
                    </a:p>
                  </a:txBody>
                  <a:tcPr marL="66675" marR="66675" anchor="ctr"/>
                </a:tc>
                <a:tc>
                  <a:txBody>
                    <a:bodyPr/>
                    <a:lstStyle/>
                    <a:p>
                      <a:pPr algn="ctr" rtl="0" fontAlgn="base"/>
                      <a:r>
                        <a:rPr lang="es-MX" sz="2400">
                          <a:effectLst/>
                        </a:rPr>
                        <a:t>143 </a:t>
                      </a:r>
                    </a:p>
                  </a:txBody>
                  <a:tcPr marL="66675" marR="66675" anchor="ctr"/>
                </a:tc>
                <a:tc>
                  <a:txBody>
                    <a:bodyPr/>
                    <a:lstStyle/>
                    <a:p>
                      <a:pPr algn="ctr" rtl="0" fontAlgn="base"/>
                      <a:r>
                        <a:rPr lang="es-MX" sz="2400">
                          <a:effectLst/>
                        </a:rPr>
                        <a:t>75 </a:t>
                      </a:r>
                    </a:p>
                  </a:txBody>
                  <a:tcPr marL="66675" marR="66675" anchor="ctr"/>
                </a:tc>
                <a:tc>
                  <a:txBody>
                    <a:bodyPr/>
                    <a:lstStyle/>
                    <a:p>
                      <a:pPr algn="ctr" rtl="0" fontAlgn="base"/>
                      <a:r>
                        <a:rPr lang="es-MX" sz="2800">
                          <a:effectLst/>
                        </a:rPr>
                        <a:t>34.4% </a:t>
                      </a:r>
                    </a:p>
                  </a:txBody>
                  <a:tcPr marL="66675" marR="66675" anchor="ctr"/>
                </a:tc>
                <a:extLst>
                  <a:ext uri="{0D108BD9-81ED-4DB2-BD59-A6C34878D82A}">
                    <a16:rowId xmlns:a16="http://schemas.microsoft.com/office/drawing/2014/main" val="2450206023"/>
                  </a:ext>
                </a:extLst>
              </a:tr>
              <a:tr h="660199">
                <a:tc>
                  <a:txBody>
                    <a:bodyPr/>
                    <a:lstStyle/>
                    <a:p>
                      <a:pPr algn="ctr" rtl="0" fontAlgn="base"/>
                      <a:r>
                        <a:rPr lang="es-MX" sz="2400">
                          <a:effectLst/>
                        </a:rPr>
                        <a:t>MC </a:t>
                      </a:r>
                    </a:p>
                  </a:txBody>
                  <a:tcPr marL="66675" marR="66675" anchor="ctr"/>
                </a:tc>
                <a:tc>
                  <a:txBody>
                    <a:bodyPr/>
                    <a:lstStyle/>
                    <a:p>
                      <a:pPr algn="ctr" rtl="0" fontAlgn="base"/>
                      <a:r>
                        <a:rPr lang="es-MX" sz="2400">
                          <a:effectLst/>
                        </a:rPr>
                        <a:t>201 </a:t>
                      </a:r>
                    </a:p>
                  </a:txBody>
                  <a:tcPr marL="66675" marR="66675" anchor="ctr"/>
                </a:tc>
                <a:tc>
                  <a:txBody>
                    <a:bodyPr/>
                    <a:lstStyle/>
                    <a:p>
                      <a:pPr algn="ctr" rtl="0" fontAlgn="base"/>
                      <a:r>
                        <a:rPr lang="es-MX" sz="2400">
                          <a:effectLst/>
                        </a:rPr>
                        <a:t>109 </a:t>
                      </a:r>
                    </a:p>
                  </a:txBody>
                  <a:tcPr marL="66675" marR="66675" anchor="ctr"/>
                </a:tc>
                <a:tc>
                  <a:txBody>
                    <a:bodyPr/>
                    <a:lstStyle/>
                    <a:p>
                      <a:pPr algn="ctr" rtl="0" fontAlgn="base"/>
                      <a:r>
                        <a:rPr lang="es-MX" sz="2400">
                          <a:effectLst/>
                        </a:rPr>
                        <a:t>92 </a:t>
                      </a:r>
                    </a:p>
                  </a:txBody>
                  <a:tcPr marL="66675" marR="66675" anchor="ctr"/>
                </a:tc>
                <a:tc>
                  <a:txBody>
                    <a:bodyPr/>
                    <a:lstStyle/>
                    <a:p>
                      <a:pPr algn="ctr" rtl="0" fontAlgn="base"/>
                      <a:r>
                        <a:rPr lang="es-MX" sz="2800">
                          <a:effectLst/>
                        </a:rPr>
                        <a:t>45.7% </a:t>
                      </a:r>
                    </a:p>
                  </a:txBody>
                  <a:tcPr marL="66675" marR="66675" anchor="ctr"/>
                </a:tc>
                <a:extLst>
                  <a:ext uri="{0D108BD9-81ED-4DB2-BD59-A6C34878D82A}">
                    <a16:rowId xmlns:a16="http://schemas.microsoft.com/office/drawing/2014/main" val="50135542"/>
                  </a:ext>
                </a:extLst>
              </a:tr>
              <a:tr h="660199">
                <a:tc>
                  <a:txBody>
                    <a:bodyPr/>
                    <a:lstStyle/>
                    <a:p>
                      <a:pPr algn="ctr" rtl="0" fontAlgn="base"/>
                      <a:r>
                        <a:rPr lang="es-MX" sz="2400">
                          <a:effectLst/>
                        </a:rPr>
                        <a:t>Fuerza y Corazón </a:t>
                      </a:r>
                    </a:p>
                  </a:txBody>
                  <a:tcPr marL="66675" marR="66675" anchor="ctr"/>
                </a:tc>
                <a:tc>
                  <a:txBody>
                    <a:bodyPr/>
                    <a:lstStyle/>
                    <a:p>
                      <a:pPr algn="ctr" rtl="0" fontAlgn="base"/>
                      <a:r>
                        <a:rPr lang="es-MX" sz="2400">
                          <a:effectLst/>
                        </a:rPr>
                        <a:t>13 </a:t>
                      </a:r>
                    </a:p>
                  </a:txBody>
                  <a:tcPr marL="66675" marR="66675" anchor="ctr"/>
                </a:tc>
                <a:tc>
                  <a:txBody>
                    <a:bodyPr/>
                    <a:lstStyle/>
                    <a:p>
                      <a:pPr algn="ctr" rtl="0" fontAlgn="base"/>
                      <a:r>
                        <a:rPr lang="es-MX" sz="2400">
                          <a:effectLst/>
                        </a:rPr>
                        <a:t>8 </a:t>
                      </a:r>
                    </a:p>
                  </a:txBody>
                  <a:tcPr marL="66675" marR="66675" anchor="ctr"/>
                </a:tc>
                <a:tc>
                  <a:txBody>
                    <a:bodyPr/>
                    <a:lstStyle/>
                    <a:p>
                      <a:pPr algn="ctr" rtl="0" fontAlgn="base"/>
                      <a:r>
                        <a:rPr lang="es-MX" sz="2400">
                          <a:effectLst/>
                        </a:rPr>
                        <a:t>5 </a:t>
                      </a:r>
                    </a:p>
                  </a:txBody>
                  <a:tcPr marL="66675" marR="66675" anchor="ctr"/>
                </a:tc>
                <a:tc>
                  <a:txBody>
                    <a:bodyPr/>
                    <a:lstStyle/>
                    <a:p>
                      <a:pPr algn="ctr" rtl="0" fontAlgn="base"/>
                      <a:r>
                        <a:rPr lang="es-MX" sz="2800">
                          <a:effectLst/>
                        </a:rPr>
                        <a:t>38.5% </a:t>
                      </a:r>
                    </a:p>
                  </a:txBody>
                  <a:tcPr marL="66675" marR="66675" anchor="ctr"/>
                </a:tc>
                <a:extLst>
                  <a:ext uri="{0D108BD9-81ED-4DB2-BD59-A6C34878D82A}">
                    <a16:rowId xmlns:a16="http://schemas.microsoft.com/office/drawing/2014/main" val="741310408"/>
                  </a:ext>
                </a:extLst>
              </a:tr>
              <a:tr h="660199">
                <a:tc>
                  <a:txBody>
                    <a:bodyPr/>
                    <a:lstStyle/>
                    <a:p>
                      <a:pPr algn="ctr" rtl="0" fontAlgn="base"/>
                      <a:r>
                        <a:rPr lang="es-MX" sz="2400">
                          <a:effectLst/>
                        </a:rPr>
                        <a:t>Jesús Abraham Cano González </a:t>
                      </a:r>
                    </a:p>
                  </a:txBody>
                  <a:tcPr marL="66675" marR="66675"/>
                </a:tc>
                <a:tc>
                  <a:txBody>
                    <a:bodyPr/>
                    <a:lstStyle/>
                    <a:p>
                      <a:pPr algn="ctr" rtl="0" fontAlgn="base"/>
                      <a:r>
                        <a:rPr lang="es-MX" sz="2400">
                          <a:effectLst/>
                        </a:rPr>
                        <a:t>10 </a:t>
                      </a:r>
                    </a:p>
                  </a:txBody>
                  <a:tcPr marL="66675" marR="66675" anchor="ctr"/>
                </a:tc>
                <a:tc>
                  <a:txBody>
                    <a:bodyPr/>
                    <a:lstStyle/>
                    <a:p>
                      <a:pPr algn="ctr" rtl="0" fontAlgn="base"/>
                      <a:r>
                        <a:rPr lang="es-MX" sz="2400">
                          <a:effectLst/>
                        </a:rPr>
                        <a:t>0 </a:t>
                      </a:r>
                    </a:p>
                  </a:txBody>
                  <a:tcPr marL="66675" marR="66675" anchor="ctr"/>
                </a:tc>
                <a:tc>
                  <a:txBody>
                    <a:bodyPr/>
                    <a:lstStyle/>
                    <a:p>
                      <a:pPr algn="ctr" rtl="0" fontAlgn="base"/>
                      <a:r>
                        <a:rPr lang="es-MX" sz="2400">
                          <a:effectLst/>
                        </a:rPr>
                        <a:t>10 </a:t>
                      </a:r>
                    </a:p>
                  </a:txBody>
                  <a:tcPr marL="66675" marR="66675" anchor="ctr"/>
                </a:tc>
                <a:tc>
                  <a:txBody>
                    <a:bodyPr/>
                    <a:lstStyle/>
                    <a:p>
                      <a:pPr algn="ctr" rtl="0" fontAlgn="base"/>
                      <a:r>
                        <a:rPr lang="es-MX" sz="2800">
                          <a:effectLst/>
                        </a:rPr>
                        <a:t>100% </a:t>
                      </a:r>
                    </a:p>
                  </a:txBody>
                  <a:tcPr marL="66675" marR="66675" anchor="ctr"/>
                </a:tc>
                <a:extLst>
                  <a:ext uri="{0D108BD9-81ED-4DB2-BD59-A6C34878D82A}">
                    <a16:rowId xmlns:a16="http://schemas.microsoft.com/office/drawing/2014/main" val="3472522881"/>
                  </a:ext>
                </a:extLst>
              </a:tr>
              <a:tr h="812800">
                <a:tc>
                  <a:txBody>
                    <a:bodyPr/>
                    <a:lstStyle/>
                    <a:p>
                      <a:pPr algn="ctr" rtl="0" fontAlgn="base"/>
                      <a:r>
                        <a:rPr lang="es-MX" sz="2400">
                          <a:effectLst/>
                        </a:rPr>
                        <a:t>Jesús del Carmen Ricárdez </a:t>
                      </a:r>
                    </a:p>
                  </a:txBody>
                  <a:tcPr marL="66675" marR="66675"/>
                </a:tc>
                <a:tc>
                  <a:txBody>
                    <a:bodyPr/>
                    <a:lstStyle/>
                    <a:p>
                      <a:pPr algn="ctr" rtl="0" fontAlgn="base"/>
                      <a:r>
                        <a:rPr lang="es-MX" sz="2400">
                          <a:effectLst/>
                        </a:rPr>
                        <a:t>2 </a:t>
                      </a:r>
                    </a:p>
                  </a:txBody>
                  <a:tcPr marL="66675" marR="66675" anchor="ctr"/>
                </a:tc>
                <a:tc>
                  <a:txBody>
                    <a:bodyPr/>
                    <a:lstStyle/>
                    <a:p>
                      <a:pPr algn="ctr" rtl="0" fontAlgn="base"/>
                      <a:r>
                        <a:rPr lang="es-MX" sz="2400">
                          <a:effectLst/>
                        </a:rPr>
                        <a:t>0 </a:t>
                      </a:r>
                    </a:p>
                  </a:txBody>
                  <a:tcPr marL="66675" marR="66675" anchor="ctr"/>
                </a:tc>
                <a:tc>
                  <a:txBody>
                    <a:bodyPr/>
                    <a:lstStyle/>
                    <a:p>
                      <a:pPr algn="ctr" rtl="0" fontAlgn="base"/>
                      <a:r>
                        <a:rPr lang="es-MX" sz="2400">
                          <a:effectLst/>
                        </a:rPr>
                        <a:t>2 </a:t>
                      </a:r>
                    </a:p>
                  </a:txBody>
                  <a:tcPr marL="66675" marR="66675" anchor="ctr"/>
                </a:tc>
                <a:tc>
                  <a:txBody>
                    <a:bodyPr/>
                    <a:lstStyle/>
                    <a:p>
                      <a:pPr algn="ctr" rtl="0" fontAlgn="base"/>
                      <a:r>
                        <a:rPr lang="es-MX" sz="2800">
                          <a:effectLst/>
                        </a:rPr>
                        <a:t>100% </a:t>
                      </a:r>
                    </a:p>
                  </a:txBody>
                  <a:tcPr marL="66675" marR="66675" anchor="ctr"/>
                </a:tc>
                <a:extLst>
                  <a:ext uri="{0D108BD9-81ED-4DB2-BD59-A6C34878D82A}">
                    <a16:rowId xmlns:a16="http://schemas.microsoft.com/office/drawing/2014/main" val="1209352090"/>
                  </a:ext>
                </a:extLst>
              </a:tr>
            </a:tbl>
          </a:graphicData>
        </a:graphic>
      </p:graphicFrame>
    </p:spTree>
    <p:extLst>
      <p:ext uri="{BB962C8B-B14F-4D97-AF65-F5344CB8AC3E}">
        <p14:creationId xmlns:p14="http://schemas.microsoft.com/office/powerpoint/2010/main" val="67741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7A6D9-C3CA-4435-FA53-4D175FD7CCB2}"/>
              </a:ext>
            </a:extLst>
          </p:cNvPr>
          <p:cNvSpPr>
            <a:spLocks noGrp="1"/>
          </p:cNvSpPr>
          <p:nvPr>
            <p:ph type="title"/>
          </p:nvPr>
        </p:nvSpPr>
        <p:spPr>
          <a:xfrm>
            <a:off x="5007634" y="339337"/>
            <a:ext cx="12844731" cy="1725282"/>
          </a:xfrm>
        </p:spPr>
        <p:txBody>
          <a:bodyPr>
            <a:normAutofit fontScale="90000"/>
          </a:bodyPr>
          <a:lstStyle/>
          <a:p>
            <a:r>
              <a:rPr lang="es-MX" b="1" dirty="0">
                <a:latin typeface="Arial"/>
                <a:ea typeface="Calibri"/>
                <a:cs typeface="Calibri"/>
              </a:rPr>
              <a:t>Incumplimiento de los Partidos Políticos con la captura y publicación de sus candidaturas en el </a:t>
            </a:r>
            <a:r>
              <a:rPr lang="es-MX" b="1" i="1" dirty="0">
                <a:solidFill>
                  <a:srgbClr val="E11D9F"/>
                </a:solidFill>
                <a:latin typeface="Arial"/>
                <a:ea typeface="Calibri"/>
                <a:cs typeface="Calibri"/>
              </a:rPr>
              <a:t>Sistema Conóceles</a:t>
            </a:r>
            <a:endParaRPr lang="es-MX" b="1" i="1" dirty="0">
              <a:solidFill>
                <a:srgbClr val="E11D9F"/>
              </a:solidFill>
              <a:latin typeface="Arial"/>
            </a:endParaRPr>
          </a:p>
        </p:txBody>
      </p:sp>
      <p:sp>
        <p:nvSpPr>
          <p:cNvPr id="3" name="Marcador de contenido 2">
            <a:extLst>
              <a:ext uri="{FF2B5EF4-FFF2-40B4-BE49-F238E27FC236}">
                <a16:creationId xmlns:a16="http://schemas.microsoft.com/office/drawing/2014/main" id="{32B9CCE1-BEBE-0484-18A8-EFA1BC7C5D37}"/>
              </a:ext>
            </a:extLst>
          </p:cNvPr>
          <p:cNvSpPr>
            <a:spLocks noGrp="1"/>
          </p:cNvSpPr>
          <p:nvPr>
            <p:ph idx="1"/>
          </p:nvPr>
        </p:nvSpPr>
        <p:spPr>
          <a:xfrm>
            <a:off x="715993" y="2764766"/>
            <a:ext cx="16856015" cy="6488471"/>
          </a:xfrm>
        </p:spPr>
        <p:txBody>
          <a:bodyPr vert="horz" lIns="91440" tIns="45720" rIns="91440" bIns="45720" rtlCol="0" anchor="t">
            <a:noAutofit/>
          </a:bodyPr>
          <a:lstStyle/>
          <a:p>
            <a:pPr marL="457200" indent="-457200">
              <a:buFont typeface="Wingdings" pitchFamily="34" charset="0"/>
              <a:buChar char="q"/>
            </a:pPr>
            <a:r>
              <a:rPr lang="es-MX" sz="3600" b="1" dirty="0">
                <a:latin typeface="Arial"/>
                <a:ea typeface="+mn-lt"/>
                <a:cs typeface="Arial"/>
              </a:rPr>
              <a:t>Ante la falta de cumplimiento </a:t>
            </a:r>
            <a:r>
              <a:rPr lang="es-MX" sz="3600" dirty="0">
                <a:latin typeface="Arial"/>
                <a:ea typeface="+mn-lt"/>
                <a:cs typeface="Arial"/>
              </a:rPr>
              <a:t>de los partidos políticos: </a:t>
            </a:r>
            <a:r>
              <a:rPr lang="es-MX" sz="3600" b="1" dirty="0">
                <a:solidFill>
                  <a:schemeClr val="accent1"/>
                </a:solidFill>
                <a:latin typeface="Arial"/>
                <a:ea typeface="+mn-lt"/>
                <a:cs typeface="Arial"/>
              </a:rPr>
              <a:t>Acción Nacional</a:t>
            </a:r>
            <a:r>
              <a:rPr lang="es-MX" sz="3600" dirty="0">
                <a:latin typeface="Arial"/>
                <a:ea typeface="+mn-lt"/>
                <a:cs typeface="Arial"/>
              </a:rPr>
              <a:t>, </a:t>
            </a:r>
            <a:r>
              <a:rPr lang="es-MX" sz="3600" b="1" dirty="0">
                <a:solidFill>
                  <a:srgbClr val="FF0000"/>
                </a:solidFill>
                <a:latin typeface="Arial"/>
                <a:ea typeface="+mn-lt"/>
                <a:cs typeface="Arial"/>
              </a:rPr>
              <a:t>Revolucionario Institucional</a:t>
            </a:r>
            <a:r>
              <a:rPr lang="es-MX" sz="3600" dirty="0">
                <a:latin typeface="Arial"/>
                <a:ea typeface="+mn-lt"/>
                <a:cs typeface="Arial"/>
              </a:rPr>
              <a:t>, </a:t>
            </a:r>
            <a:r>
              <a:rPr lang="es-MX" sz="3600" b="1" dirty="0">
                <a:solidFill>
                  <a:srgbClr val="FFC000"/>
                </a:solidFill>
                <a:latin typeface="Arial"/>
                <a:ea typeface="+mn-lt"/>
                <a:cs typeface="Arial"/>
              </a:rPr>
              <a:t>De la Revolución Democrática</a:t>
            </a:r>
            <a:r>
              <a:rPr lang="es-MX" sz="3600" dirty="0">
                <a:latin typeface="Arial"/>
                <a:ea typeface="+mn-lt"/>
                <a:cs typeface="Arial"/>
              </a:rPr>
              <a:t>, </a:t>
            </a:r>
            <a:r>
              <a:rPr lang="es-MX" sz="3600" b="1" dirty="0">
                <a:solidFill>
                  <a:srgbClr val="00B050"/>
                </a:solidFill>
                <a:latin typeface="Arial"/>
                <a:ea typeface="+mn-lt"/>
                <a:cs typeface="Arial"/>
              </a:rPr>
              <a:t>Verde Ecologista de México</a:t>
            </a:r>
            <a:r>
              <a:rPr lang="es-MX" sz="3600" dirty="0">
                <a:latin typeface="Arial"/>
                <a:ea typeface="+mn-lt"/>
                <a:cs typeface="Arial"/>
              </a:rPr>
              <a:t>, </a:t>
            </a:r>
            <a:r>
              <a:rPr lang="es-MX" sz="3600" b="1" dirty="0">
                <a:solidFill>
                  <a:srgbClr val="C00000"/>
                </a:solidFill>
                <a:latin typeface="Arial"/>
                <a:ea typeface="+mn-lt"/>
                <a:cs typeface="Arial"/>
              </a:rPr>
              <a:t>Del Trabajo</a:t>
            </a:r>
            <a:r>
              <a:rPr lang="es-MX" sz="3600" dirty="0">
                <a:latin typeface="Arial"/>
                <a:ea typeface="+mn-lt"/>
                <a:cs typeface="Arial"/>
              </a:rPr>
              <a:t>,  </a:t>
            </a:r>
            <a:r>
              <a:rPr lang="es-MX" sz="3600" b="1" dirty="0">
                <a:solidFill>
                  <a:srgbClr val="FC6F0A"/>
                </a:solidFill>
                <a:latin typeface="Arial"/>
                <a:ea typeface="+mn-lt"/>
                <a:cs typeface="Arial"/>
              </a:rPr>
              <a:t>Movimiento Ciudadano</a:t>
            </a:r>
            <a:r>
              <a:rPr lang="es-MX" sz="3600" dirty="0">
                <a:latin typeface="Arial"/>
                <a:ea typeface="+mn-lt"/>
                <a:cs typeface="Arial"/>
              </a:rPr>
              <a:t>, la candidatura común </a:t>
            </a:r>
            <a:r>
              <a:rPr lang="es-MX" sz="3600" b="1" dirty="0">
                <a:latin typeface="Arial"/>
                <a:ea typeface="+mn-lt"/>
                <a:cs typeface="Arial"/>
              </a:rPr>
              <a:t>“Fuerza y Corazón por Tabasco” (PAN y PRI)</a:t>
            </a:r>
            <a:r>
              <a:rPr lang="es-MX" sz="3600" dirty="0">
                <a:latin typeface="Arial"/>
                <a:ea typeface="+mn-lt"/>
                <a:cs typeface="Arial"/>
              </a:rPr>
              <a:t>.</a:t>
            </a:r>
          </a:p>
          <a:p>
            <a:pPr marL="457200" indent="-457200">
              <a:buFont typeface="Wingdings" pitchFamily="34" charset="0"/>
              <a:buChar char="q"/>
            </a:pPr>
            <a:endParaRPr lang="es-MX" sz="3600" dirty="0">
              <a:latin typeface="Arial"/>
              <a:ea typeface="+mn-lt"/>
              <a:cs typeface="Calibri"/>
            </a:endParaRPr>
          </a:p>
          <a:p>
            <a:pPr marL="457200" indent="-457200" algn="just">
              <a:buFont typeface="Wingdings" pitchFamily="34" charset="0"/>
              <a:buChar char="q"/>
            </a:pPr>
            <a:r>
              <a:rPr lang="es-MX" sz="3600" dirty="0">
                <a:latin typeface="Arial"/>
                <a:ea typeface="+mn-lt"/>
                <a:cs typeface="Arial"/>
              </a:rPr>
              <a:t> y de los candidatos independientes a la Presidencia Municipal de Cunduacán, y a la Diputación Local por el Distrito Electoral 13.</a:t>
            </a:r>
          </a:p>
          <a:p>
            <a:pPr marL="457200" indent="-457200" algn="just">
              <a:buFont typeface="Wingdings" pitchFamily="34" charset="0"/>
              <a:buChar char="q"/>
            </a:pPr>
            <a:endParaRPr lang="es-MX" sz="3600" dirty="0">
              <a:latin typeface="Arial"/>
              <a:ea typeface="+mn-lt"/>
              <a:cs typeface="Arial"/>
            </a:endParaRPr>
          </a:p>
          <a:p>
            <a:pPr algn="r">
              <a:buNone/>
            </a:pPr>
            <a:r>
              <a:rPr lang="es-MX" sz="4000" dirty="0">
                <a:latin typeface="Arial"/>
                <a:ea typeface="+mn-lt"/>
                <a:cs typeface="Arial"/>
              </a:rPr>
              <a:t> La </a:t>
            </a:r>
            <a:r>
              <a:rPr lang="es-MX" sz="4000" b="1" dirty="0">
                <a:solidFill>
                  <a:srgbClr val="000000"/>
                </a:solidFill>
                <a:latin typeface="Arial"/>
                <a:ea typeface="+mn-lt"/>
                <a:cs typeface="Arial"/>
              </a:rPr>
              <a:t>Secretaría Ejecutiva</a:t>
            </a:r>
            <a:r>
              <a:rPr lang="es-MX" sz="4000" dirty="0">
                <a:solidFill>
                  <a:srgbClr val="000000"/>
                </a:solidFill>
                <a:latin typeface="Arial"/>
                <a:ea typeface="+mn-lt"/>
                <a:cs typeface="Arial"/>
              </a:rPr>
              <a:t> del IEPC Tabasco</a:t>
            </a:r>
            <a:r>
              <a:rPr lang="es-MX" sz="4000" b="1" dirty="0">
                <a:solidFill>
                  <a:srgbClr val="7030A0"/>
                </a:solidFill>
                <a:latin typeface="Arial"/>
                <a:ea typeface="+mn-lt"/>
                <a:cs typeface="Arial"/>
              </a:rPr>
              <a:t> inició de manera oficiosa</a:t>
            </a:r>
            <a:r>
              <a:rPr lang="es-MX" sz="4000" dirty="0">
                <a:latin typeface="Arial"/>
                <a:ea typeface="+mn-lt"/>
                <a:cs typeface="Arial"/>
              </a:rPr>
              <a:t> un </a:t>
            </a:r>
            <a:r>
              <a:rPr lang="es-MX" sz="4000" b="1" dirty="0">
                <a:latin typeface="Arial"/>
                <a:ea typeface="+mn-lt"/>
                <a:cs typeface="Arial"/>
              </a:rPr>
              <a:t>procedimiento especial sancionador.</a:t>
            </a:r>
            <a:r>
              <a:rPr lang="es-MX" sz="4000" b="1" dirty="0">
                <a:latin typeface="Calibri"/>
                <a:ea typeface="+mn-lt"/>
                <a:cs typeface="Arial"/>
              </a:rPr>
              <a:t> </a:t>
            </a:r>
          </a:p>
          <a:p>
            <a:pPr marL="0" indent="0">
              <a:buNone/>
            </a:pPr>
            <a:endParaRPr lang="es-MX" sz="2400" dirty="0">
              <a:latin typeface="Calibri"/>
              <a:ea typeface="+mn-lt"/>
              <a:cs typeface="Calibri"/>
            </a:endParaRPr>
          </a:p>
          <a:p>
            <a:pPr>
              <a:buFont typeface="Wingdings" pitchFamily="34" charset="0"/>
              <a:buChar char="q"/>
            </a:pPr>
            <a:endParaRPr lang="es-MX" sz="2400" dirty="0">
              <a:latin typeface="Calibri"/>
              <a:ea typeface="+mn-lt"/>
              <a:cs typeface="Calibri"/>
            </a:endParaRPr>
          </a:p>
        </p:txBody>
      </p:sp>
    </p:spTree>
    <p:extLst>
      <p:ext uri="{BB962C8B-B14F-4D97-AF65-F5344CB8AC3E}">
        <p14:creationId xmlns:p14="http://schemas.microsoft.com/office/powerpoint/2010/main" val="76209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2B9CCE1-BEBE-0484-18A8-EFA1BC7C5D37}"/>
              </a:ext>
            </a:extLst>
          </p:cNvPr>
          <p:cNvSpPr>
            <a:spLocks noGrp="1"/>
          </p:cNvSpPr>
          <p:nvPr>
            <p:ph idx="1"/>
          </p:nvPr>
        </p:nvSpPr>
        <p:spPr>
          <a:xfrm>
            <a:off x="1136033" y="2418303"/>
            <a:ext cx="15713015" cy="7868697"/>
          </a:xfrm>
        </p:spPr>
        <p:txBody>
          <a:bodyPr vert="horz" lIns="91440" tIns="45720" rIns="91440" bIns="45720" rtlCol="0" anchor="t">
            <a:noAutofit/>
          </a:bodyPr>
          <a:lstStyle/>
          <a:p>
            <a:pPr marL="0" indent="0" algn="just">
              <a:buNone/>
            </a:pPr>
            <a:endParaRPr lang="es-MX" dirty="0">
              <a:latin typeface="Arial"/>
              <a:ea typeface="+mn-lt"/>
              <a:cs typeface="Calibri"/>
            </a:endParaRPr>
          </a:p>
          <a:p>
            <a:pPr marL="0" indent="0" algn="just">
              <a:buNone/>
            </a:pPr>
            <a:r>
              <a:rPr lang="es-MX" sz="4000" b="1" dirty="0">
                <a:latin typeface="Arial"/>
                <a:ea typeface="Calibri"/>
                <a:cs typeface="Arial"/>
              </a:rPr>
              <a:t>Hechos perseguidos</a:t>
            </a:r>
            <a:r>
              <a:rPr lang="es-MX" sz="4000" dirty="0">
                <a:latin typeface="Arial"/>
                <a:ea typeface="Calibri"/>
                <a:cs typeface="Arial"/>
              </a:rPr>
              <a:t>:</a:t>
            </a:r>
          </a:p>
          <a:p>
            <a:pPr marL="0" indent="0" algn="just">
              <a:buNone/>
            </a:pPr>
            <a:endParaRPr lang="es-MX" sz="4000" dirty="0">
              <a:latin typeface="Calibri"/>
              <a:ea typeface="Calibri"/>
              <a:cs typeface="Calibri"/>
            </a:endParaRPr>
          </a:p>
          <a:p>
            <a:pPr marL="0" indent="0" algn="just">
              <a:buNone/>
            </a:pPr>
            <a:r>
              <a:rPr lang="es-MX" sz="4000" dirty="0">
                <a:latin typeface="Arial"/>
                <a:ea typeface="Calibri"/>
                <a:cs typeface="Arial"/>
              </a:rPr>
              <a:t>El </a:t>
            </a:r>
            <a:r>
              <a:rPr lang="es-MX" sz="4000" b="1" dirty="0">
                <a:solidFill>
                  <a:srgbClr val="7030A0"/>
                </a:solidFill>
                <a:latin typeface="Arial"/>
                <a:ea typeface="Calibri"/>
                <a:cs typeface="Arial"/>
              </a:rPr>
              <a:t>incumplimiento de la obligación de capturar y publicar la totalidad la información de los cuestionarios curricular y de identidad en el Sistema Conóceles</a:t>
            </a:r>
            <a:r>
              <a:rPr lang="es-MX" sz="4000" dirty="0">
                <a:latin typeface="Arial"/>
                <a:ea typeface="Calibri"/>
                <a:cs typeface="Arial"/>
              </a:rPr>
              <a:t>, de sus candidaturas a los distintos cargos de elección popular, aun cuando la Coordinación de Prerrogativas y Partidos Políticos del Instituto Electoral les hizo dos exhortos en distintas fechas (15 de abril y 06 de mayo). </a:t>
            </a:r>
            <a:endParaRPr lang="es-MX" sz="4000" dirty="0">
              <a:cs typeface="Calibri"/>
            </a:endParaRPr>
          </a:p>
          <a:p>
            <a:pPr algn="just">
              <a:buNone/>
            </a:pPr>
            <a:endParaRPr lang="es-MX" sz="2400" dirty="0">
              <a:latin typeface="Arial"/>
              <a:ea typeface="+mn-lt"/>
              <a:cs typeface="Arial"/>
            </a:endParaRPr>
          </a:p>
          <a:p>
            <a:pPr marL="0" indent="0">
              <a:buNone/>
            </a:pPr>
            <a:endParaRPr lang="es-MX" sz="2400" dirty="0">
              <a:ea typeface="Calibri"/>
              <a:cs typeface="Calibri"/>
            </a:endParaRPr>
          </a:p>
          <a:p>
            <a:pPr marL="0" indent="0">
              <a:buNone/>
            </a:pPr>
            <a:endParaRPr lang="es-MX" sz="2400" dirty="0">
              <a:ea typeface="Calibri"/>
              <a:cs typeface="Calibri"/>
            </a:endParaRPr>
          </a:p>
        </p:txBody>
      </p:sp>
      <p:sp>
        <p:nvSpPr>
          <p:cNvPr id="4" name="CuadroTexto 3">
            <a:extLst>
              <a:ext uri="{FF2B5EF4-FFF2-40B4-BE49-F238E27FC236}">
                <a16:creationId xmlns:a16="http://schemas.microsoft.com/office/drawing/2014/main" id="{6EB39C2A-1E1F-2E17-0FC6-D910B130FEC2}"/>
              </a:ext>
            </a:extLst>
          </p:cNvPr>
          <p:cNvSpPr txBox="1"/>
          <p:nvPr/>
        </p:nvSpPr>
        <p:spPr>
          <a:xfrm>
            <a:off x="450969" y="331637"/>
            <a:ext cx="4559061" cy="1015663"/>
          </a:xfrm>
          <a:prstGeom prst="rect">
            <a:avLst/>
          </a:prstGeom>
          <a:noFill/>
          <a:ln w="12700">
            <a:solidFill>
              <a:srgbClr val="E11D9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6000" b="1" i="0" u="none" strike="noStrike" kern="1200" cap="none" spc="0" normalizeH="0" baseline="0" noProof="0">
                <a:ln>
                  <a:noFill/>
                </a:ln>
                <a:solidFill>
                  <a:srgbClr val="E11D9F"/>
                </a:solidFill>
                <a:effectLst/>
                <a:uLnTx/>
                <a:uFillTx/>
                <a:latin typeface="Calibri"/>
                <a:ea typeface="Calibri"/>
                <a:cs typeface="Calibri"/>
              </a:rPr>
              <a:t>PES/77/2024</a:t>
            </a:r>
          </a:p>
        </p:txBody>
      </p:sp>
      <p:sp>
        <p:nvSpPr>
          <p:cNvPr id="7" name="Título 1">
            <a:extLst>
              <a:ext uri="{FF2B5EF4-FFF2-40B4-BE49-F238E27FC236}">
                <a16:creationId xmlns:a16="http://schemas.microsoft.com/office/drawing/2014/main" id="{0265A6AC-A588-B6DF-0ED1-A9ECA30A5542}"/>
              </a:ext>
            </a:extLst>
          </p:cNvPr>
          <p:cNvSpPr txBox="1">
            <a:spLocks/>
          </p:cNvSpPr>
          <p:nvPr/>
        </p:nvSpPr>
        <p:spPr>
          <a:xfrm>
            <a:off x="5180161" y="339338"/>
            <a:ext cx="12478109" cy="17252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dirty="0">
                <a:ln>
                  <a:noFill/>
                </a:ln>
                <a:solidFill>
                  <a:prstClr val="black"/>
                </a:solidFill>
                <a:effectLst/>
                <a:uLnTx/>
                <a:uFillTx/>
                <a:latin typeface="Arial"/>
                <a:ea typeface="Calibri"/>
                <a:cs typeface="Calibri"/>
              </a:rPr>
              <a:t>Incumplimiento de los Partidos Políticos con la captura y publicación de sus candidaturas en el </a:t>
            </a:r>
            <a:r>
              <a:rPr kumimoji="0" lang="es-MX" sz="4400" b="1" i="1" u="none" strike="noStrike" kern="1200" cap="none" spc="0" normalizeH="0" baseline="0" noProof="0" dirty="0">
                <a:ln>
                  <a:noFill/>
                </a:ln>
                <a:solidFill>
                  <a:srgbClr val="E11D9F"/>
                </a:solidFill>
                <a:effectLst/>
                <a:uLnTx/>
                <a:uFillTx/>
                <a:latin typeface="Arial"/>
                <a:ea typeface="Calibri"/>
                <a:cs typeface="Calibri"/>
              </a:rPr>
              <a:t>Sistema Conóceles</a:t>
            </a:r>
            <a:endParaRPr kumimoji="0" lang="es-MX" sz="4400" b="1" i="1" u="none" strike="noStrike" kern="1200" cap="none" spc="0" normalizeH="0" baseline="0" noProof="0" dirty="0">
              <a:ln>
                <a:noFill/>
              </a:ln>
              <a:solidFill>
                <a:srgbClr val="E11D9F"/>
              </a:solidFill>
              <a:effectLst/>
              <a:uLnTx/>
              <a:uFillTx/>
              <a:latin typeface="Arial"/>
            </a:endParaRPr>
          </a:p>
        </p:txBody>
      </p:sp>
    </p:spTree>
    <p:extLst>
      <p:ext uri="{BB962C8B-B14F-4D97-AF65-F5344CB8AC3E}">
        <p14:creationId xmlns:p14="http://schemas.microsoft.com/office/powerpoint/2010/main" val="406869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EB39C2A-1E1F-2E17-0FC6-D910B130FEC2}"/>
              </a:ext>
            </a:extLst>
          </p:cNvPr>
          <p:cNvSpPr txBox="1"/>
          <p:nvPr/>
        </p:nvSpPr>
        <p:spPr>
          <a:xfrm>
            <a:off x="450969" y="331637"/>
            <a:ext cx="4559061" cy="1015663"/>
          </a:xfrm>
          <a:prstGeom prst="rect">
            <a:avLst/>
          </a:prstGeom>
          <a:noFill/>
          <a:ln w="12700">
            <a:solidFill>
              <a:srgbClr val="E11D9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6000" b="1" i="0" u="none" strike="noStrike" kern="1200" cap="none" spc="0" normalizeH="0" baseline="0" noProof="0">
                <a:ln>
                  <a:noFill/>
                </a:ln>
                <a:solidFill>
                  <a:srgbClr val="E11D9F"/>
                </a:solidFill>
                <a:effectLst/>
                <a:uLnTx/>
                <a:uFillTx/>
                <a:latin typeface="Calibri"/>
                <a:ea typeface="Calibri"/>
                <a:cs typeface="Calibri"/>
              </a:rPr>
              <a:t>PES/77/2024</a:t>
            </a:r>
          </a:p>
        </p:txBody>
      </p:sp>
      <p:sp>
        <p:nvSpPr>
          <p:cNvPr id="5" name="CuadroTexto 4">
            <a:extLst>
              <a:ext uri="{FF2B5EF4-FFF2-40B4-BE49-F238E27FC236}">
                <a16:creationId xmlns:a16="http://schemas.microsoft.com/office/drawing/2014/main" id="{13769756-267A-C507-CBC8-D5AF85D697A8}"/>
              </a:ext>
            </a:extLst>
          </p:cNvPr>
          <p:cNvSpPr txBox="1"/>
          <p:nvPr/>
        </p:nvSpPr>
        <p:spPr>
          <a:xfrm>
            <a:off x="1431985" y="2801429"/>
            <a:ext cx="16416067"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prstClr val="black"/>
                </a:solidFill>
                <a:effectLst/>
                <a:uLnTx/>
                <a:uFillTx/>
                <a:latin typeface="Arial"/>
                <a:ea typeface="+mn-ea"/>
                <a:cs typeface="Arial"/>
              </a:rPr>
              <a:t>Contestación de los partidos políticos</a:t>
            </a:r>
            <a:r>
              <a:rPr kumimoji="0" lang="es-MX" sz="3600" b="0" i="0" u="none" strike="noStrike" kern="1200" cap="none" spc="0" normalizeH="0" baseline="0" noProof="0" dirty="0">
                <a:ln>
                  <a:noFill/>
                </a:ln>
                <a:solidFill>
                  <a:prstClr val="black"/>
                </a:solidFill>
                <a:effectLst/>
                <a:uLnTx/>
                <a:uFillTx/>
                <a:latin typeface="Arial"/>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3600" b="0" i="0" u="none" strike="noStrike" kern="1200" cap="none" spc="0" normalizeH="0" baseline="0" noProof="0" dirty="0">
              <a:ln>
                <a:noFill/>
              </a:ln>
              <a:solidFill>
                <a:prstClr val="black"/>
              </a:solidFill>
              <a:effectLst/>
              <a:uLnTx/>
              <a:uFillTx/>
              <a:latin typeface="Arial"/>
              <a:ea typeface="Calibri"/>
              <a:cs typeface="Arial"/>
            </a:endParaRPr>
          </a:p>
          <a:p>
            <a:pPr marL="457200" marR="0" lvl="0" indent="-457200" algn="just" defTabSz="914400" rtl="0" eaLnBrk="1" fontAlgn="auto" latinLnBrk="0" hangingPunct="1">
              <a:lnSpc>
                <a:spcPct val="100000"/>
              </a:lnSpc>
              <a:spcBef>
                <a:spcPts val="0"/>
              </a:spcBef>
              <a:spcAft>
                <a:spcPts val="0"/>
              </a:spcAft>
              <a:buClrTx/>
              <a:buSzTx/>
              <a:buFont typeface="Wingdings"/>
              <a:buChar char="q"/>
              <a:tabLst/>
              <a:defRPr/>
            </a:pPr>
            <a:r>
              <a:rPr kumimoji="0" lang="es-MX" sz="3600" b="1" i="0" u="none" strike="noStrike" kern="1200" cap="none" spc="0" normalizeH="0" baseline="0" noProof="0" dirty="0">
                <a:ln>
                  <a:noFill/>
                </a:ln>
                <a:solidFill>
                  <a:srgbClr val="E11D9F"/>
                </a:solidFill>
                <a:effectLst/>
                <a:uLnTx/>
                <a:uFillTx/>
                <a:latin typeface="Arial"/>
                <a:ea typeface="Calibri"/>
                <a:cs typeface="Arial"/>
              </a:rPr>
              <a:t>El Partido Revolucionario Institucional </a:t>
            </a:r>
            <a:r>
              <a:rPr kumimoji="0" lang="es-MX" sz="3600" b="0" i="0" u="none" strike="noStrike" kern="1200" cap="none" spc="0" normalizeH="0" baseline="0" noProof="0" dirty="0">
                <a:ln>
                  <a:noFill/>
                </a:ln>
                <a:solidFill>
                  <a:prstClr val="black"/>
                </a:solidFill>
                <a:effectLst/>
                <a:uLnTx/>
                <a:uFillTx/>
                <a:latin typeface="Arial"/>
                <a:ea typeface="Calibri"/>
                <a:cs typeface="Arial"/>
              </a:rPr>
              <a:t>señaló que </a:t>
            </a:r>
            <a:r>
              <a:rPr kumimoji="0" lang="es-MX" sz="3600" b="1" i="0" u="none" strike="noStrike" kern="1200" cap="none" spc="0" normalizeH="0" baseline="0" noProof="0" dirty="0">
                <a:ln>
                  <a:noFill/>
                </a:ln>
                <a:solidFill>
                  <a:srgbClr val="7030A0"/>
                </a:solidFill>
                <a:effectLst/>
                <a:uLnTx/>
                <a:uFillTx/>
                <a:latin typeface="Arial"/>
                <a:ea typeface="Calibri"/>
                <a:cs typeface="Arial"/>
              </a:rPr>
              <a:t>se debía llamar como terceros interesados a 32 personas que fueron postuladas como sus candidatas </a:t>
            </a:r>
            <a:r>
              <a:rPr kumimoji="0" lang="es-MX" sz="3600" b="0" i="0" u="none" strike="noStrike" kern="1200" cap="none" spc="0" normalizeH="0" baseline="0" noProof="0" dirty="0">
                <a:ln>
                  <a:noFill/>
                </a:ln>
                <a:solidFill>
                  <a:prstClr val="black"/>
                </a:solidFill>
                <a:effectLst/>
                <a:uLnTx/>
                <a:uFillTx/>
                <a:latin typeface="Arial"/>
                <a:ea typeface="Calibri"/>
                <a:cs typeface="Arial"/>
              </a:rPr>
              <a:t>en el Proceso Electoral Local, ya que también era su obligación proporcionar a los partidos políticos la información de forma completa. </a:t>
            </a:r>
          </a:p>
          <a:p>
            <a:pPr marL="457200" marR="0" lvl="0" indent="-457200" algn="just" defTabSz="914400" rtl="0" eaLnBrk="1" fontAlgn="auto" latinLnBrk="0" hangingPunct="1">
              <a:lnSpc>
                <a:spcPct val="100000"/>
              </a:lnSpc>
              <a:spcBef>
                <a:spcPts val="0"/>
              </a:spcBef>
              <a:spcAft>
                <a:spcPts val="0"/>
              </a:spcAft>
              <a:buClrTx/>
              <a:buSzTx/>
              <a:buFont typeface="Wingdings"/>
              <a:buChar char="q"/>
              <a:tabLst/>
              <a:defRPr/>
            </a:pPr>
            <a:endParaRPr kumimoji="0" lang="es-MX" sz="3600" b="0" i="0" u="none" strike="noStrike" kern="1200" cap="none" spc="0" normalizeH="0" baseline="0" noProof="0" dirty="0">
              <a:ln>
                <a:noFill/>
              </a:ln>
              <a:solidFill>
                <a:prstClr val="black"/>
              </a:solidFill>
              <a:effectLst/>
              <a:uLnTx/>
              <a:uFillTx/>
              <a:latin typeface="Arial"/>
              <a:ea typeface="+mn-ea"/>
              <a:cs typeface="Arial"/>
            </a:endParaRPr>
          </a:p>
          <a:p>
            <a:pPr marL="457200" marR="0" lvl="0" indent="-457200" algn="just" defTabSz="914400" rtl="0" eaLnBrk="1" fontAlgn="auto" latinLnBrk="0" hangingPunct="1">
              <a:lnSpc>
                <a:spcPct val="100000"/>
              </a:lnSpc>
              <a:spcBef>
                <a:spcPts val="0"/>
              </a:spcBef>
              <a:spcAft>
                <a:spcPts val="0"/>
              </a:spcAft>
              <a:buClrTx/>
              <a:buSzTx/>
              <a:buFont typeface="Wingdings"/>
              <a:buChar char="q"/>
              <a:tabLst/>
              <a:defRPr/>
            </a:pPr>
            <a:r>
              <a:rPr kumimoji="0" lang="es-MX" sz="3600" b="1" i="0" u="none" strike="noStrike" kern="1200" cap="none" spc="0" normalizeH="0" baseline="0" noProof="0" dirty="0">
                <a:ln>
                  <a:noFill/>
                </a:ln>
                <a:solidFill>
                  <a:srgbClr val="E11D9F"/>
                </a:solidFill>
                <a:effectLst/>
                <a:uLnTx/>
                <a:uFillTx/>
                <a:latin typeface="Arial"/>
                <a:ea typeface="+mn-ea"/>
                <a:cs typeface="Arial"/>
              </a:rPr>
              <a:t>Partido Movimiento Ciudadano</a:t>
            </a:r>
            <a:r>
              <a:rPr kumimoji="0" lang="es-MX" sz="3600" b="0" i="0" u="none" strike="noStrike" kern="1200" cap="none" spc="0" normalizeH="0" baseline="0" noProof="0" dirty="0">
                <a:ln>
                  <a:noFill/>
                </a:ln>
                <a:solidFill>
                  <a:prstClr val="black"/>
                </a:solidFill>
                <a:effectLst/>
                <a:uLnTx/>
                <a:uFillTx/>
                <a:latin typeface="Arial"/>
                <a:ea typeface="+mn-ea"/>
                <a:cs typeface="Arial"/>
              </a:rPr>
              <a:t> indicó que tenía conocimiento del Sistema Conóceles  pero que </a:t>
            </a:r>
            <a:r>
              <a:rPr kumimoji="0" lang="es-MX" sz="3600" b="1" i="0" u="none" strike="noStrike" kern="1200" cap="none" spc="0" normalizeH="0" baseline="0" noProof="0" dirty="0">
                <a:ln>
                  <a:noFill/>
                </a:ln>
                <a:solidFill>
                  <a:srgbClr val="7030A0"/>
                </a:solidFill>
                <a:effectLst/>
                <a:uLnTx/>
                <a:uFillTx/>
                <a:latin typeface="Arial"/>
                <a:ea typeface="+mn-ea"/>
                <a:cs typeface="Arial"/>
              </a:rPr>
              <a:t>no se había socializado,</a:t>
            </a:r>
            <a:r>
              <a:rPr kumimoji="0" lang="es-MX" sz="3600" b="0" i="0" u="none" strike="noStrike" kern="1200" cap="none" spc="0" normalizeH="0" baseline="0" noProof="0" dirty="0">
                <a:ln>
                  <a:noFill/>
                </a:ln>
                <a:solidFill>
                  <a:prstClr val="black"/>
                </a:solidFill>
                <a:effectLst/>
                <a:uLnTx/>
                <a:uFillTx/>
                <a:latin typeface="Arial"/>
                <a:ea typeface="+mn-ea"/>
                <a:cs typeface="Arial"/>
              </a:rPr>
              <a:t> señalando para ello que no solo él y sus candidaturas habían incumplido con la totalidad de los registros, sino también los de casi todos de los demás partidos políticos.</a:t>
            </a:r>
            <a:endParaRPr kumimoji="0" lang="es-MX" sz="36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7" name="Título 1">
            <a:extLst>
              <a:ext uri="{FF2B5EF4-FFF2-40B4-BE49-F238E27FC236}">
                <a16:creationId xmlns:a16="http://schemas.microsoft.com/office/drawing/2014/main" id="{0265A6AC-A588-B6DF-0ED1-A9ECA30A5542}"/>
              </a:ext>
            </a:extLst>
          </p:cNvPr>
          <p:cNvSpPr txBox="1">
            <a:spLocks/>
          </p:cNvSpPr>
          <p:nvPr/>
        </p:nvSpPr>
        <p:spPr>
          <a:xfrm>
            <a:off x="5180161" y="339338"/>
            <a:ext cx="12478109" cy="17252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a:ln>
                  <a:noFill/>
                </a:ln>
                <a:solidFill>
                  <a:prstClr val="black"/>
                </a:solidFill>
                <a:effectLst/>
                <a:uLnTx/>
                <a:uFillTx/>
                <a:latin typeface="Arial"/>
                <a:ea typeface="Calibri"/>
                <a:cs typeface="Calibri"/>
              </a:rPr>
              <a:t>Incumplimiento de los Partidos Políticos con la captura y publicación de sus candidaturas en el Sistema Conóceles</a:t>
            </a:r>
            <a:endParaRPr kumimoji="0" lang="es-MX" sz="4400" b="1" i="0" u="none" strike="noStrike" kern="1200" cap="none" spc="0" normalizeH="0" baseline="0" noProof="0">
              <a:ln>
                <a:noFill/>
              </a:ln>
              <a:solidFill>
                <a:prstClr val="black"/>
              </a:solidFill>
              <a:effectLst/>
              <a:uLnTx/>
              <a:uFillTx/>
              <a:latin typeface="Arial"/>
              <a:ea typeface="+mj-ea"/>
              <a:cs typeface="+mj-cs"/>
            </a:endParaRPr>
          </a:p>
        </p:txBody>
      </p:sp>
    </p:spTree>
    <p:extLst>
      <p:ext uri="{BB962C8B-B14F-4D97-AF65-F5344CB8AC3E}">
        <p14:creationId xmlns:p14="http://schemas.microsoft.com/office/powerpoint/2010/main" val="56190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EB39C2A-1E1F-2E17-0FC6-D910B130FEC2}"/>
              </a:ext>
            </a:extLst>
          </p:cNvPr>
          <p:cNvSpPr txBox="1"/>
          <p:nvPr/>
        </p:nvSpPr>
        <p:spPr>
          <a:xfrm>
            <a:off x="450969" y="331637"/>
            <a:ext cx="4559061" cy="1015663"/>
          </a:xfrm>
          <a:prstGeom prst="rect">
            <a:avLst/>
          </a:prstGeom>
          <a:noFill/>
          <a:ln w="12700">
            <a:solidFill>
              <a:srgbClr val="E11D9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6000" b="1" i="0" u="none" strike="noStrike" kern="1200" cap="none" spc="0" normalizeH="0" baseline="0" noProof="0">
                <a:ln>
                  <a:noFill/>
                </a:ln>
                <a:solidFill>
                  <a:srgbClr val="E11D9F"/>
                </a:solidFill>
                <a:effectLst/>
                <a:uLnTx/>
                <a:uFillTx/>
                <a:latin typeface="Calibri"/>
                <a:ea typeface="Calibri"/>
                <a:cs typeface="Calibri"/>
              </a:rPr>
              <a:t>PES/77/2024</a:t>
            </a:r>
          </a:p>
        </p:txBody>
      </p:sp>
      <p:sp>
        <p:nvSpPr>
          <p:cNvPr id="5" name="CuadroTexto 4">
            <a:extLst>
              <a:ext uri="{FF2B5EF4-FFF2-40B4-BE49-F238E27FC236}">
                <a16:creationId xmlns:a16="http://schemas.microsoft.com/office/drawing/2014/main" id="{13769756-267A-C507-CBC8-D5AF85D697A8}"/>
              </a:ext>
            </a:extLst>
          </p:cNvPr>
          <p:cNvSpPr txBox="1"/>
          <p:nvPr/>
        </p:nvSpPr>
        <p:spPr>
          <a:xfrm>
            <a:off x="439948" y="2564203"/>
            <a:ext cx="17515934" cy="67710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black"/>
                </a:solidFill>
                <a:effectLst/>
                <a:uLnTx/>
                <a:uFillTx/>
                <a:latin typeface="Arial"/>
                <a:ea typeface="+mn-ea"/>
                <a:cs typeface="Arial"/>
              </a:rPr>
              <a:t>Contestación de los candidatos independientes</a:t>
            </a:r>
            <a:r>
              <a:rPr kumimoji="0" lang="es-MX" sz="3200" b="0" i="0" u="none" strike="noStrike" kern="1200" cap="none" spc="0" normalizeH="0" baseline="0" noProof="0" dirty="0">
                <a:ln>
                  <a:noFill/>
                </a:ln>
                <a:solidFill>
                  <a:prstClr val="black"/>
                </a:solidFill>
                <a:effectLst/>
                <a:uLnTx/>
                <a:uFillTx/>
                <a:latin typeface="Arial"/>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solidFill>
                <a:prstClr val="black"/>
              </a:solidFill>
              <a:effectLst/>
              <a:uLnTx/>
              <a:uFillTx/>
              <a:latin typeface="Arial"/>
              <a:ea typeface="Calibri"/>
              <a:cs typeface="Arial"/>
            </a:endParaRPr>
          </a:p>
          <a:p>
            <a:pPr marL="457200" lvl="0" indent="-457200" algn="just">
              <a:buFont typeface="Wingdings"/>
              <a:buChar char="q"/>
            </a:pPr>
            <a:r>
              <a:rPr lang="es-MX" sz="3200" b="1" dirty="0">
                <a:solidFill>
                  <a:srgbClr val="E11D9F"/>
                </a:solidFill>
                <a:latin typeface="Arial"/>
                <a:ea typeface="Calibri"/>
                <a:cs typeface="Arial"/>
              </a:rPr>
              <a:t>A la </a:t>
            </a:r>
            <a:r>
              <a:rPr lang="es-MX" sz="3200" b="1" dirty="0" err="1">
                <a:solidFill>
                  <a:srgbClr val="E11D9F"/>
                </a:solidFill>
                <a:latin typeface="Arial"/>
                <a:ea typeface="Calibri"/>
                <a:cs typeface="Arial"/>
              </a:rPr>
              <a:t>alcadía</a:t>
            </a:r>
            <a:r>
              <a:rPr lang="es-MX" sz="3200" b="1" dirty="0">
                <a:solidFill>
                  <a:srgbClr val="E11D9F"/>
                </a:solidFill>
                <a:latin typeface="Arial"/>
                <a:ea typeface="Calibri"/>
                <a:cs typeface="Arial"/>
              </a:rPr>
              <a:t> municipal</a:t>
            </a:r>
            <a:r>
              <a:rPr kumimoji="0" lang="es-MX" sz="3200" b="0" i="0" u="none" strike="noStrike" kern="1200" cap="none" spc="0" normalizeH="0" baseline="0" noProof="0" dirty="0">
                <a:ln>
                  <a:noFill/>
                </a:ln>
                <a:solidFill>
                  <a:prstClr val="black"/>
                </a:solidFill>
                <a:effectLst/>
                <a:uLnTx/>
                <a:uFillTx/>
                <a:latin typeface="Arial"/>
                <a:ea typeface="Calibri"/>
                <a:cs typeface="Arial"/>
              </a:rPr>
              <a:t>, alegó que no fue notificado de manera personal, que </a:t>
            </a:r>
            <a:r>
              <a:rPr kumimoji="0" lang="es-MX" sz="3200" b="1" i="0" u="none" strike="noStrike" kern="1200" cap="none" spc="0" normalizeH="0" baseline="0" noProof="0" dirty="0">
                <a:ln>
                  <a:noFill/>
                </a:ln>
                <a:solidFill>
                  <a:srgbClr val="7030A0"/>
                </a:solidFill>
                <a:effectLst/>
                <a:uLnTx/>
                <a:uFillTx/>
                <a:latin typeface="Arial"/>
                <a:ea typeface="Calibri"/>
                <a:cs typeface="Arial"/>
              </a:rPr>
              <a:t>solamente se le requirió</a:t>
            </a:r>
            <a:r>
              <a:rPr kumimoji="0" lang="es-MX" sz="3200" b="0" i="0" u="none" strike="noStrike" kern="1200" cap="none" spc="0" normalizeH="0" baseline="0" noProof="0" dirty="0">
                <a:ln>
                  <a:noFill/>
                </a:ln>
                <a:solidFill>
                  <a:prstClr val="black"/>
                </a:solidFill>
                <a:effectLst/>
                <a:uLnTx/>
                <a:uFillTx/>
                <a:latin typeface="Arial"/>
                <a:ea typeface="Calibri"/>
                <a:cs typeface="Arial"/>
              </a:rPr>
              <a:t> por escrito el registro de candidatos donde subió </a:t>
            </a:r>
            <a:r>
              <a:rPr kumimoji="0" lang="es-MX" sz="3200" b="1" i="0" u="none" strike="noStrike" kern="1200" cap="none" spc="0" normalizeH="0" baseline="0" noProof="0" dirty="0">
                <a:ln>
                  <a:noFill/>
                </a:ln>
                <a:solidFill>
                  <a:srgbClr val="7030A0"/>
                </a:solidFill>
                <a:effectLst/>
                <a:uLnTx/>
                <a:uFillTx/>
                <a:latin typeface="Arial"/>
                <a:ea typeface="Calibri"/>
                <a:cs typeface="Arial"/>
              </a:rPr>
              <a:t>la información</a:t>
            </a:r>
            <a:r>
              <a:rPr kumimoji="0" lang="es-MX" sz="3200" b="0" i="0" u="none" strike="noStrike" kern="1200" cap="none" spc="0" normalizeH="0" baseline="0" noProof="0" dirty="0">
                <a:ln>
                  <a:noFill/>
                </a:ln>
                <a:solidFill>
                  <a:prstClr val="black"/>
                </a:solidFill>
                <a:effectLst/>
                <a:uLnTx/>
                <a:uFillTx/>
                <a:latin typeface="Arial"/>
                <a:ea typeface="Calibri"/>
                <a:cs typeface="Arial"/>
              </a:rPr>
              <a:t> solicitada tanto personal como financiera </a:t>
            </a:r>
            <a:r>
              <a:rPr kumimoji="0" lang="es-MX" sz="3200" b="1" i="0" u="none" strike="noStrike" kern="1200" cap="none" spc="0" normalizeH="0" baseline="0" noProof="0" dirty="0">
                <a:ln>
                  <a:noFill/>
                </a:ln>
                <a:solidFill>
                  <a:srgbClr val="7030A0"/>
                </a:solidFill>
                <a:effectLst/>
                <a:uLnTx/>
                <a:uFillTx/>
                <a:latin typeface="Arial"/>
                <a:ea typeface="Calibri"/>
                <a:cs typeface="Arial"/>
              </a:rPr>
              <a:t>que se publica</a:t>
            </a:r>
            <a:r>
              <a:rPr kumimoji="0" lang="es-MX" sz="3200" b="0" i="0" u="none" strike="noStrike" kern="1200" cap="none" spc="0" normalizeH="0" baseline="0" noProof="0" dirty="0">
                <a:ln>
                  <a:noFill/>
                </a:ln>
                <a:solidFill>
                  <a:prstClr val="black"/>
                </a:solidFill>
                <a:effectLst/>
                <a:uLnTx/>
                <a:uFillTx/>
                <a:latin typeface="Arial"/>
                <a:ea typeface="Calibri"/>
                <a:cs typeface="Arial"/>
              </a:rPr>
              <a:t> en el</a:t>
            </a:r>
            <a:r>
              <a:rPr kumimoji="0" lang="es-MX" sz="3200" b="1" i="0" u="none" strike="noStrike" kern="1200" cap="none" spc="0" normalizeH="0" baseline="0" noProof="0" dirty="0">
                <a:ln>
                  <a:noFill/>
                </a:ln>
                <a:solidFill>
                  <a:srgbClr val="7030A0"/>
                </a:solidFill>
                <a:effectLst/>
                <a:uLnTx/>
                <a:uFillTx/>
                <a:latin typeface="Arial"/>
                <a:ea typeface="Calibri"/>
                <a:cs typeface="Arial"/>
              </a:rPr>
              <a:t> Sistema Nacional de Registro (SNR) del INE. </a:t>
            </a:r>
          </a:p>
          <a:p>
            <a:pPr marL="457200" marR="0" lvl="0" indent="-457200" algn="just" defTabSz="914400" rtl="0" eaLnBrk="1" fontAlgn="auto" latinLnBrk="0" hangingPunct="1">
              <a:lnSpc>
                <a:spcPct val="100000"/>
              </a:lnSpc>
              <a:spcBef>
                <a:spcPts val="0"/>
              </a:spcBef>
              <a:spcAft>
                <a:spcPts val="0"/>
              </a:spcAft>
              <a:buClrTx/>
              <a:buSzTx/>
              <a:buFont typeface="Wingdings"/>
              <a:buChar char="q"/>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Calibri"/>
            </a:endParaRPr>
          </a:p>
          <a:p>
            <a:pPr marL="457200" lvl="0" indent="-457200" algn="just">
              <a:buFont typeface="Wingdings"/>
              <a:buChar char="q"/>
            </a:pPr>
            <a:r>
              <a:rPr lang="es-MX" sz="3200" b="1" dirty="0">
                <a:solidFill>
                  <a:srgbClr val="E11D9F"/>
                </a:solidFill>
                <a:latin typeface="Arial"/>
                <a:ea typeface="Calibri"/>
                <a:cs typeface="Arial"/>
              </a:rPr>
              <a:t>A la Diputación</a:t>
            </a:r>
            <a:r>
              <a:rPr kumimoji="0" lang="es-MX" sz="3200" b="0" i="0" u="none" strike="noStrike" kern="1200" cap="none" spc="0" normalizeH="0" baseline="0" noProof="0" dirty="0">
                <a:ln>
                  <a:noFill/>
                </a:ln>
                <a:solidFill>
                  <a:prstClr val="black"/>
                </a:solidFill>
                <a:effectLst/>
                <a:uLnTx/>
                <a:uFillTx/>
                <a:latin typeface="Arial"/>
                <a:ea typeface="Calibri"/>
                <a:cs typeface="Arial"/>
              </a:rPr>
              <a:t>, manifestó que no le fue notificado algún exhorto para dar cumplimiento al total de la captura de la información en el Sistema, e </a:t>
            </a:r>
            <a:r>
              <a:rPr kumimoji="0" lang="es-MX" sz="3200" b="1" i="0" u="none" strike="noStrike" kern="1200" cap="none" spc="0" normalizeH="0" baseline="0" noProof="0" dirty="0">
                <a:ln>
                  <a:noFill/>
                </a:ln>
                <a:solidFill>
                  <a:srgbClr val="7030A0"/>
                </a:solidFill>
                <a:effectLst/>
                <a:uLnTx/>
                <a:uFillTx/>
                <a:latin typeface="Arial"/>
                <a:ea typeface="Calibri"/>
                <a:cs typeface="Arial"/>
              </a:rPr>
              <a:t>indicó que desconocía qué información en específico no cargó o le faltó enviar en el Sistema</a:t>
            </a:r>
            <a:r>
              <a:rPr kumimoji="0" lang="es-MX" sz="3200" b="0" i="0" u="none" strike="noStrike" kern="1200" cap="none" spc="0" normalizeH="0" baseline="0" noProof="0" dirty="0">
                <a:ln>
                  <a:noFill/>
                </a:ln>
                <a:solidFill>
                  <a:prstClr val="black"/>
                </a:solidFill>
                <a:effectLst/>
                <a:uLnTx/>
                <a:uFillTx/>
                <a:latin typeface="Arial"/>
                <a:ea typeface="Calibri"/>
                <a:cs typeface="Arial"/>
              </a:rPr>
              <a:t>, ya que las observaciones que le fueron realizadas fueron atendidas en tiempo y forma, refiriendo para ello, las de fechas 6 y 15 de abril de 2024, por lo que afirmó subió toda la información solicitada.</a:t>
            </a:r>
            <a:endParaRPr kumimoji="0" lang="es-MX" sz="1800" b="0" i="0" u="none" strike="noStrike" kern="1200" cap="none" spc="0" normalizeH="0" baseline="0" noProof="0" dirty="0">
              <a:ln>
                <a:noFill/>
              </a:ln>
              <a:solidFill>
                <a:prstClr val="black"/>
              </a:solidFill>
              <a:effectLst/>
              <a:uLnTx/>
              <a:uFillTx/>
              <a:latin typeface="Calibri"/>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Wingdings"/>
              <a:buChar char="q"/>
              <a:tabLst/>
              <a:defRPr/>
            </a:pPr>
            <a:endParaRPr kumimoji="0" lang="en-US" sz="32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Título 1">
            <a:extLst>
              <a:ext uri="{FF2B5EF4-FFF2-40B4-BE49-F238E27FC236}">
                <a16:creationId xmlns:a16="http://schemas.microsoft.com/office/drawing/2014/main" id="{0265A6AC-A588-B6DF-0ED1-A9ECA30A5542}"/>
              </a:ext>
            </a:extLst>
          </p:cNvPr>
          <p:cNvSpPr txBox="1">
            <a:spLocks/>
          </p:cNvSpPr>
          <p:nvPr/>
        </p:nvSpPr>
        <p:spPr>
          <a:xfrm>
            <a:off x="5180161" y="339338"/>
            <a:ext cx="12478109" cy="17252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a:ln>
                  <a:noFill/>
                </a:ln>
                <a:solidFill>
                  <a:prstClr val="black"/>
                </a:solidFill>
                <a:effectLst/>
                <a:uLnTx/>
                <a:uFillTx/>
                <a:latin typeface="Arial"/>
                <a:ea typeface="Calibri"/>
                <a:cs typeface="Calibri"/>
              </a:rPr>
              <a:t>Incumplimiento de los Partidos Políticos con la captura y publicación de sus candidaturas en el Sistema Conóceles</a:t>
            </a:r>
            <a:endParaRPr kumimoji="0" lang="es-MX" sz="4400" b="1" i="0" u="none" strike="noStrike" kern="1200" cap="none" spc="0" normalizeH="0" baseline="0" noProof="0">
              <a:ln>
                <a:noFill/>
              </a:ln>
              <a:solidFill>
                <a:prstClr val="black"/>
              </a:solidFill>
              <a:effectLst/>
              <a:uLnTx/>
              <a:uFillTx/>
              <a:latin typeface="Arial"/>
              <a:ea typeface="+mj-ea"/>
              <a:cs typeface="+mj-cs"/>
            </a:endParaRPr>
          </a:p>
        </p:txBody>
      </p:sp>
    </p:spTree>
    <p:extLst>
      <p:ext uri="{BB962C8B-B14F-4D97-AF65-F5344CB8AC3E}">
        <p14:creationId xmlns:p14="http://schemas.microsoft.com/office/powerpoint/2010/main" val="1209790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EB39C2A-1E1F-2E17-0FC6-D910B130FEC2}"/>
              </a:ext>
            </a:extLst>
          </p:cNvPr>
          <p:cNvSpPr txBox="1"/>
          <p:nvPr/>
        </p:nvSpPr>
        <p:spPr>
          <a:xfrm>
            <a:off x="450969" y="331637"/>
            <a:ext cx="4559061" cy="1015663"/>
          </a:xfrm>
          <a:prstGeom prst="rect">
            <a:avLst/>
          </a:prstGeom>
          <a:noFill/>
          <a:ln w="12700">
            <a:solidFill>
              <a:srgbClr val="E11D9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6000" b="1" i="0" u="none" strike="noStrike" kern="1200" cap="none" spc="0" normalizeH="0" baseline="0" noProof="0">
                <a:ln>
                  <a:noFill/>
                </a:ln>
                <a:solidFill>
                  <a:srgbClr val="E11D9F"/>
                </a:solidFill>
                <a:effectLst/>
                <a:uLnTx/>
                <a:uFillTx/>
                <a:latin typeface="Calibri"/>
                <a:ea typeface="Calibri"/>
                <a:cs typeface="Calibri"/>
              </a:rPr>
              <a:t>PES/77/2024</a:t>
            </a:r>
          </a:p>
        </p:txBody>
      </p:sp>
      <p:sp>
        <p:nvSpPr>
          <p:cNvPr id="5" name="CuadroTexto 4">
            <a:extLst>
              <a:ext uri="{FF2B5EF4-FFF2-40B4-BE49-F238E27FC236}">
                <a16:creationId xmlns:a16="http://schemas.microsoft.com/office/drawing/2014/main" id="{13769756-267A-C507-CBC8-D5AF85D697A8}"/>
              </a:ext>
            </a:extLst>
          </p:cNvPr>
          <p:cNvSpPr txBox="1"/>
          <p:nvPr/>
        </p:nvSpPr>
        <p:spPr>
          <a:xfrm>
            <a:off x="1237890" y="2504482"/>
            <a:ext cx="15812218"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Arial"/>
                <a:ea typeface="+mn-ea"/>
                <a:cs typeface="Arial"/>
              </a:rPr>
              <a:t>Diligencias</a:t>
            </a:r>
            <a:r>
              <a:rPr kumimoji="0" lang="en-US" sz="4400" b="1" i="0" u="none" strike="noStrike" kern="1200" cap="none" spc="0" normalizeH="0" baseline="0" noProof="0" dirty="0">
                <a:ln>
                  <a:noFill/>
                </a:ln>
                <a:solidFill>
                  <a:prstClr val="black"/>
                </a:solidFill>
                <a:effectLst/>
                <a:uLnTx/>
                <a:uFillTx/>
                <a:latin typeface="Arial"/>
                <a:ea typeface="+mn-ea"/>
                <a:cs typeface="Arial"/>
              </a:rPr>
              <a:t> para </a:t>
            </a:r>
            <a:r>
              <a:rPr kumimoji="0" lang="en-US" sz="4400" b="1" i="0" u="none" strike="noStrike" kern="1200" cap="none" spc="0" normalizeH="0" baseline="0" noProof="0" dirty="0" err="1">
                <a:ln>
                  <a:noFill/>
                </a:ln>
                <a:solidFill>
                  <a:prstClr val="black"/>
                </a:solidFill>
                <a:effectLst/>
                <a:uLnTx/>
                <a:uFillTx/>
                <a:latin typeface="Arial"/>
                <a:ea typeface="+mn-ea"/>
                <a:cs typeface="Arial"/>
              </a:rPr>
              <a:t>mejor</a:t>
            </a:r>
            <a:r>
              <a:rPr kumimoji="0" lang="en-US" sz="4400" b="1" i="0" u="none" strike="noStrike" kern="1200" cap="none" spc="0" normalizeH="0" baseline="0" noProof="0" dirty="0">
                <a:ln>
                  <a:noFill/>
                </a:ln>
                <a:solidFill>
                  <a:prstClr val="black"/>
                </a:solidFill>
                <a:effectLst/>
                <a:uLnTx/>
                <a:uFillTx/>
                <a:latin typeface="Arial"/>
                <a:ea typeface="+mn-ea"/>
                <a:cs typeface="Arial"/>
              </a:rPr>
              <a:t> </a:t>
            </a:r>
            <a:r>
              <a:rPr kumimoji="0" lang="en-US" sz="4400" b="1" i="0" u="none" strike="noStrike" kern="1200" cap="none" spc="0" normalizeH="0" baseline="0" noProof="0" dirty="0" err="1">
                <a:ln>
                  <a:noFill/>
                </a:ln>
                <a:solidFill>
                  <a:prstClr val="black"/>
                </a:solidFill>
                <a:effectLst/>
                <a:uLnTx/>
                <a:uFillTx/>
                <a:latin typeface="Arial"/>
                <a:ea typeface="+mn-ea"/>
                <a:cs typeface="Arial"/>
              </a:rPr>
              <a:t>proveer</a:t>
            </a:r>
            <a:r>
              <a:rPr kumimoji="0" lang="en-US" sz="4400" b="1" i="0" u="none" strike="noStrike" kern="1200" cap="none" spc="0" normalizeH="0" baseline="0" noProof="0" dirty="0">
                <a:ln>
                  <a:noFill/>
                </a:ln>
                <a:solidFill>
                  <a:prstClr val="black"/>
                </a:solidFill>
                <a:effectLst/>
                <a:uLnTx/>
                <a:uFillTx/>
                <a:latin typeface="Arial"/>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4400" b="0" i="0" u="none" strike="noStrike" kern="1200" cap="none" spc="0" normalizeH="0" baseline="0" noProof="0" dirty="0">
              <a:ln>
                <a:noFill/>
              </a:ln>
              <a:solidFill>
                <a:prstClr val="black"/>
              </a:solidFill>
              <a:effectLst/>
              <a:uLnTx/>
              <a:uFillTx/>
              <a:latin typeface="Calibri"/>
              <a:ea typeface="+mn-ea"/>
              <a:cs typeface="Calibri"/>
            </a:endParaRPr>
          </a:p>
          <a:p>
            <a:pPr marL="457200" marR="0" lvl="0" indent="-457200" algn="just" defTabSz="914400" rtl="0" eaLnBrk="1" fontAlgn="auto" latinLnBrk="0" hangingPunct="1">
              <a:lnSpc>
                <a:spcPct val="100000"/>
              </a:lnSpc>
              <a:spcBef>
                <a:spcPts val="0"/>
              </a:spcBef>
              <a:spcAft>
                <a:spcPts val="0"/>
              </a:spcAft>
              <a:buClrTx/>
              <a:buSzTx/>
              <a:buFont typeface="Wingdings"/>
              <a:buChar char="q"/>
              <a:tabLst/>
              <a:defRPr/>
            </a:pPr>
            <a:r>
              <a:rPr kumimoji="0" lang="es-MX" sz="4400" b="0" i="0" u="none" strike="noStrike" kern="1200" cap="none" spc="0" normalizeH="0" baseline="0" noProof="0" dirty="0">
                <a:ln>
                  <a:noFill/>
                </a:ln>
                <a:solidFill>
                  <a:prstClr val="black"/>
                </a:solidFill>
                <a:effectLst/>
                <a:uLnTx/>
                <a:uFillTx/>
                <a:latin typeface="Arial"/>
                <a:ea typeface="+mn-ea"/>
                <a:cs typeface="Arial"/>
              </a:rPr>
              <a:t>Se requirió a la  Unidad de Tecnologías la información  respecto a las </a:t>
            </a:r>
            <a:r>
              <a:rPr kumimoji="0" lang="es-MX" sz="4400" b="1" i="0" u="none" strike="noStrike" kern="1200" cap="none" spc="0" normalizeH="0" baseline="0" noProof="0" dirty="0">
                <a:ln>
                  <a:noFill/>
                </a:ln>
                <a:solidFill>
                  <a:srgbClr val="C830CC"/>
                </a:solidFill>
                <a:effectLst/>
                <a:uLnTx/>
                <a:uFillTx/>
                <a:latin typeface="Arial"/>
                <a:ea typeface="+mn-ea"/>
                <a:cs typeface="Arial"/>
              </a:rPr>
              <a:t>c</a:t>
            </a:r>
            <a:r>
              <a:rPr kumimoji="0" lang="es-MX" sz="4400" b="1" i="0" u="none" strike="noStrike" kern="1200" cap="none" spc="0" normalizeH="0" baseline="0" noProof="0" dirty="0">
                <a:ln>
                  <a:noFill/>
                </a:ln>
                <a:solidFill>
                  <a:srgbClr val="7030A0"/>
                </a:solidFill>
                <a:effectLst/>
                <a:uLnTx/>
                <a:uFillTx/>
                <a:latin typeface="Arial"/>
                <a:ea typeface="+mn-ea"/>
                <a:cs typeface="Arial"/>
              </a:rPr>
              <a:t>apacitaciones o talleres del Sistema Conóceles.</a:t>
            </a:r>
          </a:p>
          <a:p>
            <a:pPr marL="457200" marR="0" lvl="0" indent="-457200" algn="just" defTabSz="914400" rtl="0" eaLnBrk="1" fontAlgn="auto" latinLnBrk="0" hangingPunct="1">
              <a:lnSpc>
                <a:spcPct val="100000"/>
              </a:lnSpc>
              <a:spcBef>
                <a:spcPts val="0"/>
              </a:spcBef>
              <a:spcAft>
                <a:spcPts val="0"/>
              </a:spcAft>
              <a:buClrTx/>
              <a:buSzTx/>
              <a:buFont typeface="Wingdings"/>
              <a:buChar char="q"/>
              <a:tabLst/>
              <a:defRPr/>
            </a:pPr>
            <a:endParaRPr kumimoji="0" lang="es-MX" sz="4400" b="0" i="0" u="none" strike="noStrike" kern="1200" cap="none" spc="0" normalizeH="0" baseline="0" noProof="0" dirty="0">
              <a:ln>
                <a:noFill/>
              </a:ln>
              <a:solidFill>
                <a:srgbClr val="7030A0"/>
              </a:solidFill>
              <a:effectLst/>
              <a:uLnTx/>
              <a:uFillTx/>
              <a:latin typeface="Arial"/>
              <a:ea typeface="+mn-ea"/>
              <a:cs typeface="Arial"/>
            </a:endParaRPr>
          </a:p>
          <a:p>
            <a:pPr marL="457200" marR="0" lvl="0" indent="-457200" algn="just" defTabSz="914400" rtl="0" eaLnBrk="1" fontAlgn="auto" latinLnBrk="0" hangingPunct="1">
              <a:lnSpc>
                <a:spcPct val="100000"/>
              </a:lnSpc>
              <a:spcBef>
                <a:spcPts val="0"/>
              </a:spcBef>
              <a:spcAft>
                <a:spcPts val="0"/>
              </a:spcAft>
              <a:buClrTx/>
              <a:buSzTx/>
              <a:buFont typeface="Wingdings"/>
              <a:buChar char="q"/>
              <a:tabLst/>
              <a:defRPr/>
            </a:pPr>
            <a:r>
              <a:rPr kumimoji="0" lang="es-MX" sz="4400" b="0" i="0" u="none" strike="noStrike" kern="1200" cap="none" spc="0" normalizeH="0" baseline="0" noProof="0" dirty="0">
                <a:ln>
                  <a:noFill/>
                </a:ln>
                <a:solidFill>
                  <a:prstClr val="black"/>
                </a:solidFill>
                <a:effectLst/>
                <a:uLnTx/>
                <a:uFillTx/>
                <a:latin typeface="Arial"/>
                <a:ea typeface="+mn-ea"/>
                <a:cs typeface="Arial"/>
              </a:rPr>
              <a:t>Las </a:t>
            </a:r>
            <a:r>
              <a:rPr kumimoji="0" lang="es-MX" sz="4400" b="1" i="0" u="none" strike="noStrike" kern="1200" cap="none" spc="0" normalizeH="0" baseline="0" noProof="0" dirty="0">
                <a:ln>
                  <a:noFill/>
                </a:ln>
                <a:solidFill>
                  <a:srgbClr val="7030A0"/>
                </a:solidFill>
                <a:effectLst/>
                <a:uLnTx/>
                <a:uFillTx/>
                <a:latin typeface="Arial"/>
                <a:ea typeface="+mn-ea"/>
                <a:cs typeface="Arial"/>
              </a:rPr>
              <a:t>notificaciones realizadas</a:t>
            </a:r>
            <a:r>
              <a:rPr kumimoji="0" lang="es-MX" sz="4400" b="0" i="0" u="none" strike="noStrike" kern="1200" cap="none" spc="0" normalizeH="0" baseline="0" noProof="0" dirty="0">
                <a:ln>
                  <a:noFill/>
                </a:ln>
                <a:solidFill>
                  <a:prstClr val="black"/>
                </a:solidFill>
                <a:effectLst/>
                <a:uLnTx/>
                <a:uFillTx/>
                <a:latin typeface="Arial"/>
                <a:ea typeface="+mn-ea"/>
                <a:cs typeface="Arial"/>
              </a:rPr>
              <a:t> a los candidatos independientes</a:t>
            </a:r>
            <a:r>
              <a:rPr kumimoji="0" lang="es-MX" sz="4400" b="0" i="0" u="none" strike="noStrike" kern="1200" cap="none" spc="0" normalizeH="0" noProof="0" dirty="0">
                <a:ln>
                  <a:noFill/>
                </a:ln>
                <a:solidFill>
                  <a:prstClr val="black"/>
                </a:solidFill>
                <a:effectLst/>
                <a:uLnTx/>
                <a:uFillTx/>
                <a:latin typeface="Arial"/>
                <a:ea typeface="+mn-ea"/>
                <a:cs typeface="Arial"/>
              </a:rPr>
              <a:t> requeridos, relacionadas c</a:t>
            </a:r>
            <a:r>
              <a:rPr kumimoji="0" lang="es-MX" sz="4400" b="0" i="0" u="none" strike="noStrike" kern="1200" cap="none" spc="0" normalizeH="0" baseline="0" noProof="0" dirty="0">
                <a:ln>
                  <a:noFill/>
                </a:ln>
                <a:solidFill>
                  <a:prstClr val="black"/>
                </a:solidFill>
                <a:effectLst/>
                <a:uLnTx/>
                <a:uFillTx/>
                <a:latin typeface="Arial"/>
                <a:ea typeface="+mn-ea"/>
                <a:cs typeface="Arial"/>
              </a:rPr>
              <a:t>on dicho Sistema. </a:t>
            </a:r>
            <a:endParaRPr kumimoji="0" lang="es-MX" sz="44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Arial"/>
                <a:ea typeface="+mn-ea"/>
                <a:cs typeface="Arial"/>
              </a:rPr>
              <a:t> </a:t>
            </a:r>
            <a:endParaRPr kumimoji="0" lang="es-MX" sz="3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Título 1">
            <a:extLst>
              <a:ext uri="{FF2B5EF4-FFF2-40B4-BE49-F238E27FC236}">
                <a16:creationId xmlns:a16="http://schemas.microsoft.com/office/drawing/2014/main" id="{0265A6AC-A588-B6DF-0ED1-A9ECA30A5542}"/>
              </a:ext>
            </a:extLst>
          </p:cNvPr>
          <p:cNvSpPr txBox="1">
            <a:spLocks/>
          </p:cNvSpPr>
          <p:nvPr/>
        </p:nvSpPr>
        <p:spPr>
          <a:xfrm>
            <a:off x="5180161" y="339338"/>
            <a:ext cx="12478109" cy="17252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a:ln>
                  <a:noFill/>
                </a:ln>
                <a:solidFill>
                  <a:prstClr val="black"/>
                </a:solidFill>
                <a:effectLst/>
                <a:uLnTx/>
                <a:uFillTx/>
                <a:latin typeface="Arial"/>
                <a:ea typeface="Calibri"/>
                <a:cs typeface="Calibri"/>
              </a:rPr>
              <a:t>Incumplimiento de los Partidos Políticos con la captura y publicación de sus candidaturas en el Sistema Conóceles</a:t>
            </a:r>
            <a:endParaRPr kumimoji="0" lang="es-MX" sz="4400" b="1" i="0" u="none" strike="noStrike" kern="1200" cap="none" spc="0" normalizeH="0" baseline="0" noProof="0">
              <a:ln>
                <a:noFill/>
              </a:ln>
              <a:solidFill>
                <a:prstClr val="black"/>
              </a:solidFill>
              <a:effectLst/>
              <a:uLnTx/>
              <a:uFillTx/>
              <a:latin typeface="Arial"/>
              <a:ea typeface="+mj-ea"/>
              <a:cs typeface="+mj-cs"/>
            </a:endParaRPr>
          </a:p>
        </p:txBody>
      </p:sp>
    </p:spTree>
    <p:extLst>
      <p:ext uri="{BB962C8B-B14F-4D97-AF65-F5344CB8AC3E}">
        <p14:creationId xmlns:p14="http://schemas.microsoft.com/office/powerpoint/2010/main" val="1373261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EB39C2A-1E1F-2E17-0FC6-D910B130FEC2}"/>
              </a:ext>
            </a:extLst>
          </p:cNvPr>
          <p:cNvSpPr txBox="1"/>
          <p:nvPr/>
        </p:nvSpPr>
        <p:spPr>
          <a:xfrm>
            <a:off x="450969" y="331637"/>
            <a:ext cx="4559061" cy="1015663"/>
          </a:xfrm>
          <a:prstGeom prst="rect">
            <a:avLst/>
          </a:prstGeom>
          <a:noFill/>
          <a:ln w="12700">
            <a:solidFill>
              <a:srgbClr val="E11D9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6000" b="1" i="0" u="none" strike="noStrike" kern="1200" cap="none" spc="0" normalizeH="0" baseline="0" noProof="0">
                <a:ln>
                  <a:noFill/>
                </a:ln>
                <a:solidFill>
                  <a:srgbClr val="E11D9F"/>
                </a:solidFill>
                <a:effectLst/>
                <a:uLnTx/>
                <a:uFillTx/>
                <a:latin typeface="Calibri"/>
                <a:ea typeface="Calibri"/>
                <a:cs typeface="Calibri"/>
              </a:rPr>
              <a:t>PES/77/2024</a:t>
            </a:r>
          </a:p>
        </p:txBody>
      </p:sp>
      <p:sp>
        <p:nvSpPr>
          <p:cNvPr id="5" name="CuadroTexto 4">
            <a:extLst>
              <a:ext uri="{FF2B5EF4-FFF2-40B4-BE49-F238E27FC236}">
                <a16:creationId xmlns:a16="http://schemas.microsoft.com/office/drawing/2014/main" id="{13769756-267A-C507-CBC8-D5AF85D697A8}"/>
              </a:ext>
            </a:extLst>
          </p:cNvPr>
          <p:cNvSpPr txBox="1"/>
          <p:nvPr/>
        </p:nvSpPr>
        <p:spPr>
          <a:xfrm>
            <a:off x="185468" y="1783266"/>
            <a:ext cx="17472802" cy="79098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a:ea typeface="+mn-ea"/>
                <a:cs typeface="Arial"/>
              </a:rPr>
              <a:t>Pruebas</a:t>
            </a:r>
            <a:r>
              <a:rPr kumimoji="0" lang="en-US" sz="4000" b="1" i="0" u="none" strike="noStrike" kern="1200" cap="none" spc="0" normalizeH="0" baseline="0" noProof="0" dirty="0">
                <a:ln>
                  <a:noFill/>
                </a:ln>
                <a:solidFill>
                  <a:prstClr val="black"/>
                </a:solidFill>
                <a:effectLst/>
                <a:uLnTx/>
                <a:uFillTx/>
                <a:latin typeface="Arial"/>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Arial"/>
              <a:ea typeface="+mn-ea"/>
              <a:cs typeface="Arial"/>
            </a:endParaRPr>
          </a:p>
          <a:p>
            <a:pPr marL="457200" marR="0" lvl="0" indent="-457200" algn="just" defTabSz="914400" rtl="0" eaLnBrk="1" fontAlgn="auto" latinLnBrk="0" hangingPunct="1">
              <a:lnSpc>
                <a:spcPct val="100000"/>
              </a:lnSpc>
              <a:spcBef>
                <a:spcPts val="0"/>
              </a:spcBef>
              <a:spcAft>
                <a:spcPts val="0"/>
              </a:spcAft>
              <a:buClrTx/>
              <a:buSzTx/>
              <a:buFont typeface="Wingdings"/>
              <a:buChar char="q"/>
              <a:tabLst/>
              <a:defRPr/>
            </a:pPr>
            <a:r>
              <a:rPr kumimoji="0" lang="es-MX" sz="3600" b="1" i="0" u="none" strike="noStrike" kern="1200" cap="none" spc="0" normalizeH="0" baseline="0" noProof="0" dirty="0">
                <a:ln>
                  <a:noFill/>
                </a:ln>
                <a:solidFill>
                  <a:srgbClr val="7030A0"/>
                </a:solidFill>
                <a:effectLst/>
                <a:uLnTx/>
                <a:uFillTx/>
                <a:latin typeface="Arial"/>
                <a:ea typeface="+mn-ea"/>
                <a:cs typeface="Arial"/>
              </a:rPr>
              <a:t>Acuerdo CTPREPET/2024/06</a:t>
            </a:r>
            <a:r>
              <a:rPr kumimoji="0" lang="es-MX" sz="3600" b="0" i="0" u="none" strike="noStrike" kern="1200" cap="none" spc="0" normalizeH="0" baseline="0" noProof="0" dirty="0">
                <a:ln>
                  <a:noFill/>
                </a:ln>
                <a:solidFill>
                  <a:prstClr val="black"/>
                </a:solidFill>
                <a:effectLst/>
                <a:uLnTx/>
                <a:uFillTx/>
                <a:latin typeface="Arial"/>
                <a:ea typeface="+mn-ea"/>
                <a:cs typeface="Arial"/>
              </a:rPr>
              <a:t>,de la Comisión Temporal del Programa de Resultados Electorales Preliminares (CTPREPET), de 15 de abril, referente al </a:t>
            </a:r>
            <a:r>
              <a:rPr kumimoji="0" lang="es-MX" sz="3600" b="1" i="0" u="none" strike="noStrike" kern="1200" cap="none" spc="0" normalizeH="0" baseline="0" noProof="0" dirty="0">
                <a:ln>
                  <a:noFill/>
                </a:ln>
                <a:solidFill>
                  <a:srgbClr val="E32D91"/>
                </a:solidFill>
                <a:effectLst/>
                <a:uLnTx/>
                <a:uFillTx/>
                <a:latin typeface="Arial"/>
                <a:ea typeface="+mn-ea"/>
                <a:cs typeface="Arial"/>
              </a:rPr>
              <a:t>exhorto</a:t>
            </a:r>
            <a:r>
              <a:rPr kumimoji="0" lang="es-MX" sz="3600" b="1" i="0" u="none" strike="noStrike" kern="1200" cap="none" spc="0" normalizeH="0" noProof="0" dirty="0">
                <a:ln>
                  <a:noFill/>
                </a:ln>
                <a:solidFill>
                  <a:srgbClr val="E32D91"/>
                </a:solidFill>
                <a:effectLst/>
                <a:uLnTx/>
                <a:uFillTx/>
                <a:latin typeface="Arial"/>
                <a:ea typeface="+mn-ea"/>
                <a:cs typeface="Arial"/>
              </a:rPr>
              <a:t> </a:t>
            </a:r>
            <a:r>
              <a:rPr kumimoji="0" lang="es-MX" sz="3600" b="1" i="0" u="none" strike="noStrike" kern="1200" cap="none" spc="0" normalizeH="0" baseline="0" noProof="0" dirty="0">
                <a:ln>
                  <a:noFill/>
                </a:ln>
                <a:solidFill>
                  <a:srgbClr val="E32D91"/>
                </a:solidFill>
                <a:effectLst/>
                <a:uLnTx/>
                <a:uFillTx/>
                <a:latin typeface="Arial"/>
                <a:ea typeface="+mn-ea"/>
                <a:cs typeface="Arial"/>
              </a:rPr>
              <a:t>a los partidos y candidaturas independientes para que capturaran la totalidad de la información</a:t>
            </a:r>
            <a:r>
              <a:rPr kumimoji="0" lang="es-MX" sz="3600" b="0" i="0" u="none" strike="noStrike" kern="1200" cap="none" spc="0" normalizeH="0" baseline="0" noProof="0" dirty="0">
                <a:ln>
                  <a:noFill/>
                </a:ln>
                <a:solidFill>
                  <a:prstClr val="black"/>
                </a:solidFill>
                <a:effectLst/>
                <a:uLnTx/>
                <a:uFillTx/>
                <a:latin typeface="Arial"/>
                <a:ea typeface="+mn-ea"/>
                <a:cs typeface="Arial"/>
              </a:rPr>
              <a:t> de los cuestionarios curricular y de identidad de sus candidaturas en el </a:t>
            </a:r>
            <a:r>
              <a:rPr kumimoji="0" lang="es-MX" sz="3600" b="1" i="1" u="none" strike="noStrike" kern="1200" cap="none" spc="0" normalizeH="0" baseline="0" noProof="0" dirty="0">
                <a:ln>
                  <a:noFill/>
                </a:ln>
                <a:solidFill>
                  <a:srgbClr val="E11D9F"/>
                </a:solidFill>
                <a:effectLst/>
                <a:uLnTx/>
                <a:uFillTx/>
                <a:latin typeface="Arial"/>
                <a:ea typeface="+mn-ea"/>
                <a:cs typeface="Arial"/>
              </a:rPr>
              <a:t>Sistema Conóceles</a:t>
            </a:r>
            <a:r>
              <a:rPr kumimoji="0" lang="es-MX" sz="3600" b="0" i="0" u="none" strike="noStrike" kern="1200" cap="none" spc="0" normalizeH="0" baseline="0" noProof="0" dirty="0">
                <a:ln>
                  <a:noFill/>
                </a:ln>
                <a:solidFill>
                  <a:prstClr val="black"/>
                </a:solidFill>
                <a:effectLst/>
                <a:uLnTx/>
                <a:uFillTx/>
                <a:latin typeface="Arial"/>
                <a:ea typeface="+mn-ea"/>
                <a:cs typeface="Arial"/>
              </a:rPr>
              <a:t>.</a:t>
            </a:r>
          </a:p>
          <a:p>
            <a:pPr marL="457200" marR="0" lvl="0" indent="-457200" algn="just" defTabSz="914400" rtl="0" eaLnBrk="1" fontAlgn="auto" latinLnBrk="0" hangingPunct="1">
              <a:lnSpc>
                <a:spcPct val="100000"/>
              </a:lnSpc>
              <a:spcBef>
                <a:spcPts val="0"/>
              </a:spcBef>
              <a:spcAft>
                <a:spcPts val="0"/>
              </a:spcAft>
              <a:buClrTx/>
              <a:buSzTx/>
              <a:buFont typeface="Wingdings"/>
              <a:buChar char="q"/>
              <a:tabLst/>
              <a:defRPr/>
            </a:pPr>
            <a:endParaRPr kumimoji="0" lang="es-MX" sz="3600" b="0" i="0" u="none" strike="noStrike" kern="1200" cap="none" spc="0" normalizeH="0" baseline="0" noProof="0" dirty="0">
              <a:ln>
                <a:noFill/>
              </a:ln>
              <a:solidFill>
                <a:prstClr val="black"/>
              </a:solidFill>
              <a:effectLst/>
              <a:uLnTx/>
              <a:uFillTx/>
              <a:latin typeface="Calibri"/>
              <a:ea typeface="+mn-ea"/>
              <a:cs typeface="Calibri"/>
            </a:endParaRPr>
          </a:p>
          <a:p>
            <a:pPr marL="457200" marR="0" lvl="0" indent="-457200" algn="just" defTabSz="914400" rtl="0" eaLnBrk="1" fontAlgn="auto" latinLnBrk="0" hangingPunct="1">
              <a:lnSpc>
                <a:spcPct val="100000"/>
              </a:lnSpc>
              <a:spcBef>
                <a:spcPts val="0"/>
              </a:spcBef>
              <a:spcAft>
                <a:spcPts val="0"/>
              </a:spcAft>
              <a:buClrTx/>
              <a:buSzTx/>
              <a:buFont typeface="Wingdings"/>
              <a:buChar char="q"/>
              <a:tabLst/>
              <a:defRPr/>
            </a:pPr>
            <a:r>
              <a:rPr kumimoji="0" lang="es-MX" sz="3600" b="1" i="0" u="none" strike="noStrike" kern="1200" cap="none" spc="0" normalizeH="0" baseline="0" noProof="0" dirty="0">
                <a:ln>
                  <a:noFill/>
                </a:ln>
                <a:solidFill>
                  <a:srgbClr val="7030A0"/>
                </a:solidFill>
                <a:effectLst/>
                <a:uLnTx/>
                <a:uFillTx/>
                <a:latin typeface="Arial"/>
                <a:ea typeface="+mn-ea"/>
                <a:cs typeface="Arial"/>
              </a:rPr>
              <a:t>Oficios CTPREP/428/2024 al CTPREP/435/2024</a:t>
            </a:r>
            <a:r>
              <a:rPr kumimoji="0" lang="es-MX" sz="3600" b="0" i="0" u="none" strike="noStrike" kern="1200" cap="none" spc="0" normalizeH="0" baseline="0" noProof="0" dirty="0">
                <a:ln>
                  <a:noFill/>
                </a:ln>
                <a:solidFill>
                  <a:prstClr val="black"/>
                </a:solidFill>
                <a:effectLst/>
                <a:uLnTx/>
                <a:uFillTx/>
                <a:latin typeface="Arial"/>
                <a:ea typeface="+mn-ea"/>
                <a:cs typeface="Arial"/>
              </a:rPr>
              <a:t> de fechas 06 de mayo, con los que el Secretario Técnico de la CTPREPET notificó a las representaciones de los partidos políticos y candidaturas independientes </a:t>
            </a:r>
            <a:r>
              <a:rPr kumimoji="0" lang="es-MX" sz="3600" b="1" i="0" u="none" strike="noStrike" kern="1200" cap="none" spc="0" normalizeH="0" baseline="0" noProof="0" dirty="0">
                <a:ln>
                  <a:noFill/>
                </a:ln>
                <a:solidFill>
                  <a:srgbClr val="E32D91"/>
                </a:solidFill>
                <a:effectLst/>
                <a:uLnTx/>
                <a:uFillTx/>
                <a:latin typeface="Arial"/>
                <a:ea typeface="+mn-ea"/>
                <a:cs typeface="Arial"/>
              </a:rPr>
              <a:t>que no habían cumplimentado con la carga total de la información, y que el Sistema Conóceles se mantendría abierto hasta el 1 de junio</a:t>
            </a:r>
            <a:r>
              <a:rPr kumimoji="0" lang="es-MX" sz="3600" b="0" i="0" u="none" strike="noStrike" kern="1200" cap="none" spc="0" normalizeH="0" baseline="0" noProof="0" dirty="0">
                <a:ln>
                  <a:noFill/>
                </a:ln>
                <a:solidFill>
                  <a:prstClr val="black"/>
                </a:solidFill>
                <a:effectLst/>
                <a:uLnTx/>
                <a:uFillTx/>
                <a:latin typeface="Arial"/>
                <a:ea typeface="+mn-ea"/>
                <a:cs typeface="Arial"/>
              </a:rPr>
              <a:t>, para que capturaran la información faltante.</a:t>
            </a:r>
            <a:r>
              <a:rPr kumimoji="0" lang="es-MX" sz="3200" b="0" i="0" u="none" strike="noStrike" kern="1200" cap="none" spc="0" normalizeH="0" baseline="0" noProof="0" dirty="0">
                <a:ln>
                  <a:noFill/>
                </a:ln>
                <a:solidFill>
                  <a:prstClr val="black"/>
                </a:solidFill>
                <a:effectLst/>
                <a:uLnTx/>
                <a:uFillTx/>
                <a:latin typeface="Arial"/>
                <a:ea typeface="+mn-ea"/>
                <a:cs typeface="Arial"/>
              </a:rPr>
              <a:t> </a:t>
            </a:r>
          </a:p>
        </p:txBody>
      </p:sp>
      <p:sp>
        <p:nvSpPr>
          <p:cNvPr id="7" name="Título 1">
            <a:extLst>
              <a:ext uri="{FF2B5EF4-FFF2-40B4-BE49-F238E27FC236}">
                <a16:creationId xmlns:a16="http://schemas.microsoft.com/office/drawing/2014/main" id="{0265A6AC-A588-B6DF-0ED1-A9ECA30A5542}"/>
              </a:ext>
            </a:extLst>
          </p:cNvPr>
          <p:cNvSpPr txBox="1">
            <a:spLocks/>
          </p:cNvSpPr>
          <p:nvPr/>
        </p:nvSpPr>
        <p:spPr>
          <a:xfrm>
            <a:off x="5180161" y="339338"/>
            <a:ext cx="12478109" cy="17252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dirty="0">
                <a:ln>
                  <a:noFill/>
                </a:ln>
                <a:solidFill>
                  <a:prstClr val="black"/>
                </a:solidFill>
                <a:effectLst/>
                <a:uLnTx/>
                <a:uFillTx/>
                <a:latin typeface="Arial"/>
                <a:ea typeface="Calibri"/>
                <a:cs typeface="Calibri"/>
              </a:rPr>
              <a:t>Incumplimiento de los Partidos Políticos con la captura y publicación de sus candidaturas en el </a:t>
            </a:r>
            <a:r>
              <a:rPr kumimoji="0" lang="es-MX" sz="4400" b="1" i="1" u="none" strike="noStrike" kern="1200" cap="none" spc="0" normalizeH="0" baseline="0" noProof="0" dirty="0">
                <a:ln>
                  <a:noFill/>
                </a:ln>
                <a:solidFill>
                  <a:srgbClr val="E11D9F"/>
                </a:solidFill>
                <a:effectLst/>
                <a:uLnTx/>
                <a:uFillTx/>
                <a:latin typeface="Arial"/>
                <a:ea typeface="Calibri"/>
                <a:cs typeface="Calibri"/>
              </a:rPr>
              <a:t>Sistema Conóceles</a:t>
            </a:r>
            <a:endParaRPr kumimoji="0" lang="es-MX" sz="4400" b="1" i="1" u="none" strike="noStrike" kern="1200" cap="none" spc="0" normalizeH="0" baseline="0" noProof="0" dirty="0">
              <a:ln>
                <a:noFill/>
              </a:ln>
              <a:solidFill>
                <a:srgbClr val="E11D9F"/>
              </a:solidFill>
              <a:effectLst/>
              <a:uLnTx/>
              <a:uFillTx/>
              <a:latin typeface="Arial"/>
            </a:endParaRPr>
          </a:p>
        </p:txBody>
      </p:sp>
    </p:spTree>
    <p:extLst>
      <p:ext uri="{BB962C8B-B14F-4D97-AF65-F5344CB8AC3E}">
        <p14:creationId xmlns:p14="http://schemas.microsoft.com/office/powerpoint/2010/main" val="2387235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EB39C2A-1E1F-2E17-0FC6-D910B130FEC2}"/>
              </a:ext>
            </a:extLst>
          </p:cNvPr>
          <p:cNvSpPr txBox="1"/>
          <p:nvPr/>
        </p:nvSpPr>
        <p:spPr>
          <a:xfrm>
            <a:off x="450969" y="331637"/>
            <a:ext cx="4559061" cy="1015663"/>
          </a:xfrm>
          <a:prstGeom prst="rect">
            <a:avLst/>
          </a:prstGeom>
          <a:noFill/>
          <a:ln w="12700">
            <a:solidFill>
              <a:srgbClr val="E11D9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6000" b="1" i="0" u="none" strike="noStrike" kern="1200" cap="none" spc="0" normalizeH="0" baseline="0" noProof="0">
                <a:ln>
                  <a:noFill/>
                </a:ln>
                <a:solidFill>
                  <a:srgbClr val="E11D9F"/>
                </a:solidFill>
                <a:effectLst/>
                <a:uLnTx/>
                <a:uFillTx/>
                <a:latin typeface="Calibri"/>
                <a:ea typeface="Calibri"/>
                <a:cs typeface="Calibri"/>
              </a:rPr>
              <a:t>PES/77/2024</a:t>
            </a:r>
          </a:p>
        </p:txBody>
      </p:sp>
      <p:sp>
        <p:nvSpPr>
          <p:cNvPr id="5" name="CuadroTexto 4">
            <a:extLst>
              <a:ext uri="{FF2B5EF4-FFF2-40B4-BE49-F238E27FC236}">
                <a16:creationId xmlns:a16="http://schemas.microsoft.com/office/drawing/2014/main" id="{13769756-267A-C507-CBC8-D5AF85D697A8}"/>
              </a:ext>
            </a:extLst>
          </p:cNvPr>
          <p:cNvSpPr txBox="1"/>
          <p:nvPr/>
        </p:nvSpPr>
        <p:spPr>
          <a:xfrm>
            <a:off x="461513" y="2801429"/>
            <a:ext cx="17472802"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a:ea typeface="+mn-ea"/>
                <a:cs typeface="Arial"/>
              </a:rPr>
              <a:t>Bien </a:t>
            </a:r>
            <a:r>
              <a:rPr kumimoji="0" lang="en-US" sz="3200" b="1" i="0" u="none" strike="noStrike" kern="1200" cap="none" spc="0" normalizeH="0" baseline="0" noProof="0" err="1">
                <a:ln>
                  <a:noFill/>
                </a:ln>
                <a:solidFill>
                  <a:prstClr val="black"/>
                </a:solidFill>
                <a:effectLst/>
                <a:uLnTx/>
                <a:uFillTx/>
                <a:latin typeface="Arial"/>
                <a:ea typeface="+mn-ea"/>
                <a:cs typeface="Arial"/>
              </a:rPr>
              <a:t>jurídico</a:t>
            </a:r>
            <a:r>
              <a:rPr kumimoji="0" lang="en-US" sz="3200" b="1" i="0" u="none" strike="noStrike" kern="1200" cap="none" spc="0" normalizeH="0" baseline="0" noProof="0" dirty="0">
                <a:ln>
                  <a:noFill/>
                </a:ln>
                <a:solidFill>
                  <a:prstClr val="black"/>
                </a:solidFill>
                <a:effectLst/>
                <a:uLnTx/>
                <a:uFillTx/>
                <a:latin typeface="Arial"/>
                <a:ea typeface="+mn-ea"/>
                <a:cs typeface="Arial"/>
              </a:rPr>
              <a:t> </a:t>
            </a:r>
            <a:r>
              <a:rPr kumimoji="0" lang="en-US" sz="3200" b="1" i="0" u="none" strike="noStrike" kern="1200" cap="none" spc="0" normalizeH="0" baseline="0" noProof="0" err="1">
                <a:ln>
                  <a:noFill/>
                </a:ln>
                <a:solidFill>
                  <a:prstClr val="black"/>
                </a:solidFill>
                <a:effectLst/>
                <a:uLnTx/>
                <a:uFillTx/>
                <a:latin typeface="Arial"/>
                <a:ea typeface="+mn-ea"/>
                <a:cs typeface="Arial"/>
              </a:rPr>
              <a:t>tutelado</a:t>
            </a:r>
            <a:r>
              <a:rPr kumimoji="0" lang="en-US" sz="3200" b="1" i="0" u="none" strike="noStrike" kern="1200" cap="none" spc="0" normalizeH="0" baseline="0" noProof="0" dirty="0">
                <a:ln>
                  <a:noFill/>
                </a:ln>
                <a:solidFill>
                  <a:prstClr val="black"/>
                </a:solidFill>
                <a:effectLst/>
                <a:uLnTx/>
                <a:uFillTx/>
                <a:latin typeface="Arial"/>
                <a:ea typeface="+mn-ea"/>
                <a:cs typeface="Arial"/>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principios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de </a:t>
            </a:r>
            <a:r>
              <a:rPr kumimoji="0" lang="en-US" sz="3200" b="1" i="0" u="none" strike="noStrike" kern="1200" cap="none" spc="0" normalizeH="0" baseline="0" noProof="0" err="1">
                <a:ln>
                  <a:noFill/>
                </a:ln>
                <a:solidFill>
                  <a:srgbClr val="E11D9F"/>
                </a:solidFill>
                <a:effectLst/>
                <a:uLnTx/>
                <a:uFillTx/>
                <a:latin typeface="Arial"/>
                <a:ea typeface="Calibri"/>
                <a:cs typeface="Calibri"/>
              </a:rPr>
              <a:t>legalidad</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transparencia</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acceso</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 la </a:t>
            </a:r>
            <a:r>
              <a:rPr kumimoji="0" lang="en-US" sz="3200" b="1" i="0" u="none" strike="noStrike" kern="1200" cap="none" spc="0" normalizeH="0" baseline="0" noProof="0" err="1">
                <a:ln>
                  <a:noFill/>
                </a:ln>
                <a:solidFill>
                  <a:srgbClr val="E11D9F"/>
                </a:solidFill>
                <a:effectLst/>
                <a:uLnTx/>
                <a:uFillTx/>
                <a:latin typeface="Arial"/>
                <a:ea typeface="Calibri"/>
                <a:cs typeface="Calibri"/>
              </a:rPr>
              <a:t>información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rendición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de </a:t>
            </a:r>
            <a:r>
              <a:rPr kumimoji="0" lang="en-US" sz="3200" b="1" i="0" u="none" strike="noStrike" kern="1200" cap="none" spc="0" normalizeH="0" baseline="0" noProof="0" err="1">
                <a:ln>
                  <a:noFill/>
                </a:ln>
                <a:solidFill>
                  <a:srgbClr val="E11D9F"/>
                </a:solidFill>
                <a:effectLst/>
                <a:uLnTx/>
                <a:uFillTx/>
                <a:latin typeface="Arial"/>
                <a:ea typeface="Calibri"/>
                <a:cs typeface="Calibri"/>
              </a:rPr>
              <a:t>cuentas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y </a:t>
            </a:r>
            <a:r>
              <a:rPr kumimoji="0" lang="en-US" sz="3200" b="1" i="0" u="none" strike="noStrike" kern="1200" cap="none" spc="0" normalizeH="0" baseline="0" noProof="0" err="1">
                <a:ln>
                  <a:noFill/>
                </a:ln>
                <a:solidFill>
                  <a:srgbClr val="E11D9F"/>
                </a:solidFill>
                <a:effectLst/>
                <a:uLnTx/>
                <a:uFillTx/>
                <a:latin typeface="Arial"/>
                <a:ea typeface="Calibri"/>
                <a:cs typeface="Calibri"/>
              </a:rPr>
              <a:t>máxima</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publicidad</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respecto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 las </a:t>
            </a:r>
            <a:r>
              <a:rPr kumimoji="0" lang="en-US" sz="3200" b="0" i="0" u="none" strike="noStrike" kern="1200" cap="none" spc="0" normalizeH="0" baseline="0" noProof="0" err="1">
                <a:ln>
                  <a:noFill/>
                </a:ln>
                <a:solidFill>
                  <a:prstClr val="black"/>
                </a:solidFill>
                <a:effectLst/>
                <a:uLnTx/>
                <a:uFillTx/>
                <a:latin typeface="Arial"/>
                <a:ea typeface="Calibri"/>
                <a:cs typeface="Calibri"/>
              </a:rPr>
              <a:t>candidaturas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que se </a:t>
            </a:r>
            <a:r>
              <a:rPr kumimoji="0" lang="en-US" sz="3200" b="0" i="0" u="none" strike="noStrike" kern="1200" cap="none" spc="0" normalizeH="0" baseline="0" noProof="0" err="1">
                <a:ln>
                  <a:noFill/>
                </a:ln>
                <a:solidFill>
                  <a:prstClr val="black"/>
                </a:solidFill>
                <a:effectLst/>
                <a:uLnTx/>
                <a:uFillTx/>
                <a:latin typeface="Arial"/>
                <a:ea typeface="Calibri"/>
                <a:cs typeface="Calibri"/>
              </a:rPr>
              <a:t>postulan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en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los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procesos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electorales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y la </a:t>
            </a:r>
            <a:r>
              <a:rPr kumimoji="0" lang="en-US" sz="3200" b="0" i="0" u="none" strike="noStrike" kern="1200" cap="none" spc="0" normalizeH="0" baseline="0" noProof="0" err="1">
                <a:ln>
                  <a:noFill/>
                </a:ln>
                <a:solidFill>
                  <a:prstClr val="black"/>
                </a:solidFill>
                <a:effectLst/>
                <a:uLnTx/>
                <a:uFillTx/>
                <a:latin typeface="Arial"/>
                <a:ea typeface="Calibri"/>
                <a:cs typeface="Calibri"/>
              </a:rPr>
              <a:t>ciudadanía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con </a:t>
            </a:r>
            <a:r>
              <a:rPr kumimoji="0" lang="en-US" sz="3200" b="0" i="0" u="none" strike="noStrike" kern="1200" cap="none" spc="0" normalizeH="0" baseline="0" noProof="0" err="1">
                <a:ln>
                  <a:noFill/>
                </a:ln>
                <a:solidFill>
                  <a:prstClr val="black"/>
                </a:solidFill>
                <a:effectLst/>
                <a:uLnTx/>
                <a:uFillTx/>
                <a:latin typeface="Arial"/>
                <a:ea typeface="Calibri"/>
                <a:cs typeface="Calibri"/>
              </a:rPr>
              <a:t>relación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 la </a:t>
            </a:r>
            <a:r>
              <a:rPr kumimoji="0" lang="en-US" sz="3200" b="0" i="0" u="none" strike="noStrike" kern="1200" cap="none" spc="0" normalizeH="0" baseline="0" noProof="0" err="1">
                <a:ln>
                  <a:noFill/>
                </a:ln>
                <a:solidFill>
                  <a:prstClr val="black"/>
                </a:solidFill>
                <a:effectLst/>
                <a:uLnTx/>
                <a:uFillTx/>
                <a:latin typeface="Arial"/>
                <a:ea typeface="Calibri"/>
                <a:cs typeface="Calibri"/>
              </a:rPr>
              <a:t>emisión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 un </a:t>
            </a:r>
            <a:r>
              <a:rPr kumimoji="0" lang="en-US" sz="3200" b="0" i="0" u="none" strike="noStrike" kern="1200" cap="none" spc="0" normalizeH="0" baseline="0" noProof="0" err="1">
                <a:ln>
                  <a:noFill/>
                </a:ln>
                <a:solidFill>
                  <a:prstClr val="black"/>
                </a:solidFill>
                <a:effectLst/>
                <a:uLnTx/>
                <a:uFillTx/>
                <a:latin typeface="Arial"/>
                <a:ea typeface="Calibri"/>
                <a:cs typeface="Calibri"/>
              </a:rPr>
              <a:t>voto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informado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y </a:t>
            </a:r>
            <a:r>
              <a:rPr kumimoji="0" lang="en-US" sz="3200" b="0" i="0" u="none" strike="noStrike" kern="1200" cap="none" spc="0" normalizeH="0" baseline="0" noProof="0" err="1">
                <a:ln>
                  <a:noFill/>
                </a:ln>
                <a:solidFill>
                  <a:prstClr val="black"/>
                </a:solidFill>
                <a:effectLst/>
                <a:uLnTx/>
                <a:uFillTx/>
                <a:latin typeface="Arial"/>
                <a:ea typeface="Calibri"/>
                <a:cs typeface="Calibri"/>
              </a:rPr>
              <a:t>razonado</a:t>
            </a:r>
            <a:r>
              <a:rPr kumimoji="0" lang="en-US" sz="3200" b="0" i="0" u="none" strike="noStrike" kern="1200" cap="none" spc="0" normalizeH="0" baseline="0" noProof="0" dirty="0">
                <a:ln>
                  <a:noFill/>
                </a:ln>
                <a:solidFill>
                  <a:prstClr val="black"/>
                </a:solidFill>
                <a:effectLst/>
                <a:uLnTx/>
                <a:uFillTx/>
                <a:latin typeface="Arial"/>
                <a:ea typeface="Calibri"/>
                <a:cs typeface="Calibri"/>
              </a:rPr>
              <a:t>.</a:t>
            </a:r>
            <a:endParaRPr kumimoji="0" lang="es-MX"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a:ea typeface="Calibri"/>
                <a:cs typeface="Calibri"/>
              </a:rPr>
              <a:t>La Conveniencia de </a:t>
            </a:r>
            <a:r>
              <a:rPr kumimoji="0" lang="en-US" sz="3200" b="1" i="0" u="none" strike="noStrike" kern="1200" cap="none" spc="0" normalizeH="0" baseline="0" noProof="0" err="1">
                <a:ln>
                  <a:noFill/>
                </a:ln>
                <a:solidFill>
                  <a:prstClr val="black"/>
                </a:solidFill>
                <a:effectLst/>
                <a:uLnTx/>
                <a:uFillTx/>
                <a:latin typeface="Arial"/>
                <a:ea typeface="Calibri"/>
                <a:cs typeface="Calibri"/>
              </a:rPr>
              <a:t>suprimir</a:t>
            </a:r>
            <a:r>
              <a:rPr kumimoji="0" lang="en-US" sz="3200" b="1"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err="1">
                <a:ln>
                  <a:noFill/>
                </a:ln>
                <a:solidFill>
                  <a:prstClr val="black"/>
                </a:solidFill>
                <a:effectLst/>
                <a:uLnTx/>
                <a:uFillTx/>
                <a:latin typeface="Arial"/>
                <a:ea typeface="Calibri"/>
                <a:cs typeface="Calibri"/>
              </a:rPr>
              <a:t>prácticas</a:t>
            </a:r>
            <a:r>
              <a:rPr kumimoji="0" lang="en-US" sz="3200" b="1" i="0" u="none" strike="noStrike" kern="1200" cap="none" spc="0" normalizeH="0" baseline="0" noProof="0" dirty="0">
                <a:ln>
                  <a:noFill/>
                </a:ln>
                <a:solidFill>
                  <a:prstClr val="black"/>
                </a:solidFill>
                <a:effectLst/>
                <a:uLnTx/>
                <a:uFillTx/>
                <a:latin typeface="Arial"/>
                <a:ea typeface="Calibri"/>
                <a:cs typeface="Calibri"/>
              </a:rPr>
              <a:t> que </a:t>
            </a:r>
            <a:r>
              <a:rPr kumimoji="0" lang="en-US" sz="3200" b="1" i="0" u="none" strike="noStrike" kern="1200" cap="none" spc="0" normalizeH="0" baseline="0" noProof="0" err="1">
                <a:ln>
                  <a:noFill/>
                </a:ln>
                <a:solidFill>
                  <a:prstClr val="black"/>
                </a:solidFill>
                <a:effectLst/>
                <a:uLnTx/>
                <a:uFillTx/>
                <a:latin typeface="Arial"/>
                <a:ea typeface="Calibri"/>
                <a:cs typeface="Calibri"/>
              </a:rPr>
              <a:t>infrinjan</a:t>
            </a:r>
            <a:r>
              <a:rPr kumimoji="0" lang="en-US" sz="3200" b="1"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err="1">
                <a:ln>
                  <a:noFill/>
                </a:ln>
                <a:solidFill>
                  <a:prstClr val="black"/>
                </a:solidFill>
                <a:effectLst/>
                <a:uLnTx/>
                <a:uFillTx/>
                <a:latin typeface="Arial"/>
                <a:ea typeface="Calibri"/>
                <a:cs typeface="Calibri"/>
              </a:rPr>
              <a:t>en</a:t>
            </a:r>
            <a:r>
              <a:rPr kumimoji="0" lang="en-US" sz="3200" b="1"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err="1">
                <a:ln>
                  <a:noFill/>
                </a:ln>
                <a:solidFill>
                  <a:prstClr val="black"/>
                </a:solidFill>
                <a:effectLst/>
                <a:uLnTx/>
                <a:uFillTx/>
                <a:latin typeface="Arial"/>
                <a:ea typeface="Calibri"/>
                <a:cs typeface="Calibri"/>
              </a:rPr>
              <a:t>cualquier</a:t>
            </a:r>
            <a:r>
              <a:rPr kumimoji="0" lang="en-US" sz="3200" b="1" i="0" u="none" strike="noStrike" kern="1200" cap="none" spc="0" normalizeH="0" baseline="0" noProof="0" dirty="0">
                <a:ln>
                  <a:noFill/>
                </a:ln>
                <a:solidFill>
                  <a:prstClr val="black"/>
                </a:solidFill>
                <a:effectLst/>
                <a:uLnTx/>
                <a:uFillTx/>
                <a:latin typeface="Arial"/>
                <a:ea typeface="Calibri"/>
                <a:cs typeface="Calibri"/>
              </a:rPr>
              <a:t> forma, las </a:t>
            </a:r>
            <a:r>
              <a:rPr kumimoji="0" lang="en-US" sz="3200" b="1" i="0" u="none" strike="noStrike" kern="1200" cap="none" spc="0" normalizeH="0" baseline="0" noProof="0" err="1">
                <a:ln>
                  <a:noFill/>
                </a:ln>
                <a:solidFill>
                  <a:prstClr val="black"/>
                </a:solidFill>
                <a:effectLst/>
                <a:uLnTx/>
                <a:uFillTx/>
                <a:latin typeface="Arial"/>
                <a:ea typeface="Calibri"/>
                <a:cs typeface="Calibri"/>
              </a:rPr>
              <a:t>disposiciones</a:t>
            </a:r>
            <a:r>
              <a:rPr kumimoji="0" lang="en-US" sz="3200" b="1" i="0" u="none" strike="noStrike" kern="1200" cap="none" spc="0" normalizeH="0" baseline="0" noProof="0" dirty="0">
                <a:ln>
                  <a:noFill/>
                </a:ln>
                <a:solidFill>
                  <a:prstClr val="black"/>
                </a:solidFill>
                <a:effectLst/>
                <a:uLnTx/>
                <a:uFillTx/>
                <a:latin typeface="Arial"/>
                <a:ea typeface="Calibri"/>
                <a:cs typeface="Calibri"/>
              </a:rPr>
              <a:t> de </a:t>
            </a:r>
            <a:r>
              <a:rPr kumimoji="0" lang="en-US" sz="3200" b="1" i="0" u="none" strike="noStrike" kern="1200" cap="none" spc="0" normalizeH="0" baseline="0" noProof="0" err="1">
                <a:ln>
                  <a:noFill/>
                </a:ln>
                <a:solidFill>
                  <a:prstClr val="black"/>
                </a:solidFill>
                <a:effectLst/>
                <a:uLnTx/>
                <a:uFillTx/>
                <a:latin typeface="Arial"/>
                <a:ea typeface="Calibri"/>
                <a:cs typeface="Calibri"/>
              </a:rPr>
              <a:t>esta</a:t>
            </a:r>
            <a:r>
              <a:rPr kumimoji="0" lang="en-US" sz="3200" b="1" i="0" u="none" strike="noStrike" kern="1200" cap="none" spc="0" normalizeH="0" baseline="0" noProof="0" dirty="0">
                <a:ln>
                  <a:noFill/>
                </a:ln>
                <a:solidFill>
                  <a:prstClr val="black"/>
                </a:solidFill>
                <a:effectLst/>
                <a:uLnTx/>
                <a:uFillTx/>
                <a:latin typeface="Arial"/>
                <a:ea typeface="Calibri"/>
                <a:cs typeface="Calibri"/>
              </a:rPr>
              <a:t> Ley: </a:t>
            </a:r>
            <a:r>
              <a:rPr kumimoji="0" lang="en-US" sz="3200" b="0" i="0" u="none" strike="noStrike" kern="1200" cap="none" spc="0" normalizeH="0" baseline="0" noProof="0" dirty="0">
                <a:ln>
                  <a:noFill/>
                </a:ln>
                <a:solidFill>
                  <a:prstClr val="black"/>
                </a:solidFill>
                <a:effectLst/>
                <a:uLnTx/>
                <a:uFillTx/>
                <a:latin typeface="Arial"/>
                <a:ea typeface="Calibri"/>
                <a:cs typeface="Calibri"/>
              </a:rPr>
              <a:t>la </a:t>
            </a:r>
            <a:r>
              <a:rPr kumimoji="0" lang="en-US" sz="3200" b="0" i="0" u="none" strike="noStrike" kern="1200" cap="none" spc="0" normalizeH="0" baseline="0" noProof="0" err="1">
                <a:ln>
                  <a:noFill/>
                </a:ln>
                <a:solidFill>
                  <a:prstClr val="black"/>
                </a:solidFill>
                <a:effectLst/>
                <a:uLnTx/>
                <a:uFillTx/>
                <a:latin typeface="Arial"/>
                <a:ea typeface="Calibri"/>
                <a:cs typeface="Calibri"/>
              </a:rPr>
              <a:t>imposición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 </a:t>
            </a:r>
            <a:r>
              <a:rPr kumimoji="0" lang="en-US" sz="3200" b="0" i="0" u="none" strike="noStrike" kern="1200" cap="none" spc="0" normalizeH="0" baseline="0" noProof="0" err="1">
                <a:ln>
                  <a:noFill/>
                </a:ln>
                <a:solidFill>
                  <a:prstClr val="black"/>
                </a:solidFill>
                <a:effectLst/>
                <a:uLnTx/>
                <a:uFillTx/>
                <a:latin typeface="Arial"/>
                <a:ea typeface="Calibri"/>
                <a:cs typeface="Calibri"/>
              </a:rPr>
              <a:t>una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sanción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por</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la </a:t>
            </a:r>
            <a:r>
              <a:rPr kumimoji="0" lang="en-US" sz="3200" b="1" i="0" u="none" strike="noStrike" kern="1200" cap="none" spc="0" normalizeH="0" baseline="0" noProof="0" err="1">
                <a:ln>
                  <a:noFill/>
                </a:ln>
                <a:solidFill>
                  <a:srgbClr val="E11D9F"/>
                </a:solidFill>
                <a:effectLst/>
                <a:uLnTx/>
                <a:uFillTx/>
                <a:latin typeface="Arial"/>
                <a:ea typeface="Calibri"/>
                <a:cs typeface="Calibri"/>
              </a:rPr>
              <a:t>conducta</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infractora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resulta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acorde</a:t>
            </a:r>
            <a:r>
              <a:rPr kumimoji="0" lang="en-US" sz="3200" b="0" i="0" u="none" strike="noStrike" kern="1200" cap="none" spc="0" normalizeH="0" baseline="0" noProof="0" dirty="0">
                <a:ln>
                  <a:noFill/>
                </a:ln>
                <a:solidFill>
                  <a:prstClr val="black"/>
                </a:solidFill>
                <a:effectLst/>
                <a:uLnTx/>
                <a:uFillTx/>
                <a:latin typeface="Arial"/>
                <a:ea typeface="Calibri"/>
                <a:cs typeface="Calibri"/>
              </a:rPr>
              <a:t> y </a:t>
            </a:r>
            <a:r>
              <a:rPr kumimoji="0" lang="en-US" sz="3200" b="0" i="0" u="none" strike="noStrike" kern="1200" cap="none" spc="0" normalizeH="0" baseline="0" noProof="0" err="1">
                <a:ln>
                  <a:noFill/>
                </a:ln>
                <a:solidFill>
                  <a:prstClr val="black"/>
                </a:solidFill>
                <a:effectLst/>
                <a:uLnTx/>
                <a:uFillTx/>
                <a:latin typeface="Arial"/>
                <a:ea typeface="Calibri"/>
                <a:cs typeface="Calibri"/>
              </a:rPr>
              <a:t>conveniente</a:t>
            </a:r>
            <a:r>
              <a:rPr kumimoji="0" lang="en-US" sz="3200" b="0" i="0" u="none" strike="noStrike" kern="1200" cap="none" spc="0" normalizeH="0" baseline="0" noProof="0" dirty="0">
                <a:ln>
                  <a:noFill/>
                </a:ln>
                <a:solidFill>
                  <a:prstClr val="black"/>
                </a:solidFill>
                <a:effectLst/>
                <a:uLnTx/>
                <a:uFillTx/>
                <a:latin typeface="Arial"/>
                <a:ea typeface="Calibri"/>
                <a:cs typeface="Calibri"/>
              </a:rPr>
              <a:t> para </a:t>
            </a:r>
            <a:r>
              <a:rPr kumimoji="0" lang="en-US" sz="3200" b="1" i="0" u="none" strike="noStrike" kern="1200" cap="none" spc="0" normalizeH="0" baseline="0" noProof="0" err="1">
                <a:ln>
                  <a:noFill/>
                </a:ln>
                <a:solidFill>
                  <a:srgbClr val="E11D9F"/>
                </a:solidFill>
                <a:effectLst/>
                <a:uLnTx/>
                <a:uFillTx/>
                <a:latin typeface="Arial"/>
                <a:ea typeface="Calibri"/>
                <a:cs typeface="Calibri"/>
              </a:rPr>
              <a:t>inhibir</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y </a:t>
            </a:r>
            <a:r>
              <a:rPr kumimoji="0" lang="en-US" sz="3200" b="1" i="0" u="none" strike="noStrike" kern="1200" cap="none" spc="0" normalizeH="0" baseline="0" noProof="0" err="1">
                <a:ln>
                  <a:noFill/>
                </a:ln>
                <a:solidFill>
                  <a:srgbClr val="E11D9F"/>
                </a:solidFill>
                <a:effectLst/>
                <a:uLnTx/>
                <a:uFillTx/>
                <a:latin typeface="Arial"/>
                <a:ea typeface="Calibri"/>
                <a:cs typeface="Calibri"/>
              </a:rPr>
              <a:t>suprimir</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prácticas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que </a:t>
            </a:r>
            <a:r>
              <a:rPr kumimoji="0" lang="en-US" sz="3200" b="1" i="0" u="none" strike="noStrike" kern="1200" cap="none" spc="0" normalizeH="0" baseline="0" noProof="0" err="1">
                <a:ln>
                  <a:noFill/>
                </a:ln>
                <a:solidFill>
                  <a:srgbClr val="E11D9F"/>
                </a:solidFill>
                <a:effectLst/>
                <a:uLnTx/>
                <a:uFillTx/>
                <a:latin typeface="Arial"/>
                <a:ea typeface="Calibri"/>
                <a:cs typeface="Calibri"/>
              </a:rPr>
              <a:t>vulneren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los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principios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y </a:t>
            </a:r>
            <a:r>
              <a:rPr kumimoji="0" lang="en-US" sz="3200" b="1" i="0" u="none" strike="noStrike" kern="1200" cap="none" spc="0" normalizeH="0" baseline="0" noProof="0" err="1">
                <a:ln>
                  <a:noFill/>
                </a:ln>
                <a:solidFill>
                  <a:srgbClr val="E11D9F"/>
                </a:solidFill>
                <a:effectLst/>
                <a:uLnTx/>
                <a:uFillTx/>
                <a:latin typeface="Arial"/>
                <a:ea typeface="Calibri"/>
                <a:cs typeface="Calibri"/>
              </a:rPr>
              <a:t>disposiciones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constitucionales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legales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y </a:t>
            </a:r>
            <a:r>
              <a:rPr kumimoji="0" lang="en-US" sz="3200" b="1" i="0" u="none" strike="noStrike" kern="1200" cap="none" spc="0" normalizeH="0" baseline="0" noProof="0" err="1">
                <a:ln>
                  <a:noFill/>
                </a:ln>
                <a:solidFill>
                  <a:srgbClr val="E11D9F"/>
                </a:solidFill>
                <a:effectLst/>
                <a:uLnTx/>
                <a:uFillTx/>
                <a:latin typeface="Arial"/>
                <a:ea typeface="Calibri"/>
                <a:cs typeface="Calibri"/>
              </a:rPr>
              <a:t>reglamentarias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en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la </a:t>
            </a:r>
            <a:r>
              <a:rPr kumimoji="0" lang="en-US" sz="3200" b="1" i="0" u="none" strike="noStrike" kern="1200" cap="none" spc="0" normalizeH="0" baseline="0" noProof="0" err="1">
                <a:ln>
                  <a:noFill/>
                </a:ln>
                <a:solidFill>
                  <a:srgbClr val="E11D9F"/>
                </a:solidFill>
                <a:effectLst/>
                <a:uLnTx/>
                <a:uFillTx/>
                <a:latin typeface="Arial"/>
                <a:ea typeface="Calibri"/>
                <a:cs typeface="Calibri"/>
              </a:rPr>
              <a:t>materia</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electoral</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como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es lo </a:t>
            </a:r>
            <a:r>
              <a:rPr kumimoji="0" lang="en-US" sz="3200" b="0" i="0" u="none" strike="noStrike" kern="1200" cap="none" spc="0" normalizeH="0" baseline="0" noProof="0" err="1">
                <a:ln>
                  <a:noFill/>
                </a:ln>
                <a:solidFill>
                  <a:prstClr val="black"/>
                </a:solidFill>
                <a:effectLst/>
                <a:uLnTx/>
                <a:uFillTx/>
                <a:latin typeface="Arial"/>
                <a:ea typeface="Calibri"/>
                <a:cs typeface="Calibri"/>
              </a:rPr>
              <a:t>relativo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 la </a:t>
            </a:r>
            <a:r>
              <a:rPr kumimoji="0" lang="en-US" sz="3200" b="1" i="0" u="none" strike="noStrike" kern="1200" cap="none" spc="0" normalizeH="0" baseline="0" noProof="0" err="1">
                <a:ln>
                  <a:noFill/>
                </a:ln>
                <a:solidFill>
                  <a:srgbClr val="E11D9F"/>
                </a:solidFill>
                <a:effectLst/>
                <a:uLnTx/>
                <a:uFillTx/>
                <a:latin typeface="Arial"/>
                <a:ea typeface="Calibri"/>
                <a:cs typeface="Calibri"/>
              </a:rPr>
              <a:t>obligatoriedad</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de la </a:t>
            </a:r>
            <a:r>
              <a:rPr kumimoji="0" lang="en-US" sz="3200" b="1" i="0" u="none" strike="noStrike" kern="1200" cap="none" spc="0" normalizeH="0" baseline="0" noProof="0" err="1">
                <a:ln>
                  <a:noFill/>
                </a:ln>
                <a:solidFill>
                  <a:srgbClr val="E11D9F"/>
                </a:solidFill>
                <a:effectLst/>
                <a:uLnTx/>
                <a:uFillTx/>
                <a:latin typeface="Arial"/>
                <a:ea typeface="Calibri"/>
                <a:cs typeface="Calibri"/>
              </a:rPr>
              <a:t>publicación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de la </a:t>
            </a:r>
            <a:r>
              <a:rPr kumimoji="0" lang="en-US" sz="3200" b="1" i="0" u="none" strike="noStrike" kern="1200" cap="none" spc="0" normalizeH="0" baseline="0" noProof="0" err="1">
                <a:ln>
                  <a:noFill/>
                </a:ln>
                <a:solidFill>
                  <a:srgbClr val="E11D9F"/>
                </a:solidFill>
                <a:effectLst/>
                <a:uLnTx/>
                <a:uFillTx/>
                <a:latin typeface="Arial"/>
                <a:ea typeface="Calibri"/>
                <a:cs typeface="Calibri"/>
              </a:rPr>
              <a:t>información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curricular y de </a:t>
            </a:r>
            <a:r>
              <a:rPr kumimoji="0" lang="en-US" sz="3200" b="1" i="0" u="none" strike="noStrike" kern="1200" cap="none" spc="0" normalizeH="0" baseline="0" noProof="0" err="1">
                <a:ln>
                  <a:noFill/>
                </a:ln>
                <a:solidFill>
                  <a:srgbClr val="E11D9F"/>
                </a:solidFill>
                <a:effectLst/>
                <a:uLnTx/>
                <a:uFillTx/>
                <a:latin typeface="Arial"/>
                <a:ea typeface="Calibri"/>
                <a:cs typeface="Calibri"/>
              </a:rPr>
              <a:t>identidad</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de las </a:t>
            </a:r>
            <a:r>
              <a:rPr kumimoji="0" lang="en-US" sz="3200" b="1" i="0" u="none" strike="noStrike" kern="1200" cap="none" spc="0" normalizeH="0" baseline="0" noProof="0" err="1">
                <a:ln>
                  <a:noFill/>
                </a:ln>
                <a:solidFill>
                  <a:srgbClr val="E11D9F"/>
                </a:solidFill>
                <a:effectLst/>
                <a:uLnTx/>
                <a:uFillTx/>
                <a:latin typeface="Arial"/>
                <a:ea typeface="Calibri"/>
                <a:cs typeface="Calibri"/>
              </a:rPr>
              <a:t>candidaturas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en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las </a:t>
            </a:r>
            <a:r>
              <a:rPr kumimoji="0" lang="en-US" sz="3200" b="1" i="0" u="none" strike="noStrike" kern="1200" cap="none" spc="0" normalizeH="0" baseline="0" noProof="0" err="1">
                <a:ln>
                  <a:noFill/>
                </a:ln>
                <a:solidFill>
                  <a:srgbClr val="E11D9F"/>
                </a:solidFill>
                <a:effectLst/>
                <a:uLnTx/>
                <a:uFillTx/>
                <a:latin typeface="Arial"/>
                <a:ea typeface="Calibri"/>
                <a:cs typeface="Calibri"/>
              </a:rPr>
              <a:t>elecciones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federales y locales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previsto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en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los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Lineamientos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y </a:t>
            </a:r>
            <a:r>
              <a:rPr kumimoji="0" lang="en-US" sz="3200" b="0" i="0" u="none" strike="noStrike" kern="1200" cap="none" spc="0" normalizeH="0" baseline="0" noProof="0" err="1">
                <a:ln>
                  <a:noFill/>
                </a:ln>
                <a:solidFill>
                  <a:prstClr val="black"/>
                </a:solidFill>
                <a:effectLst/>
                <a:uLnTx/>
                <a:uFillTx/>
                <a:latin typeface="Arial"/>
                <a:ea typeface="Calibri"/>
                <a:cs typeface="Calibri"/>
              </a:rPr>
              <a:t>Proceso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Técnico </a:t>
            </a:r>
            <a:r>
              <a:rPr kumimoji="0" lang="en-US" sz="3200" b="0" i="0" u="none" strike="noStrike" kern="1200" cap="none" spc="0" normalizeH="0" baseline="0" noProof="0" err="1">
                <a:ln>
                  <a:noFill/>
                </a:ln>
                <a:solidFill>
                  <a:prstClr val="black"/>
                </a:solidFill>
                <a:effectLst/>
                <a:uLnTx/>
                <a:uFillTx/>
                <a:latin typeface="Arial"/>
                <a:ea typeface="Calibri"/>
                <a:cs typeface="Calibri"/>
              </a:rPr>
              <a:t>Operativo</a:t>
            </a:r>
            <a:r>
              <a:rPr kumimoji="0" lang="en-US" sz="3200" b="0" i="0" u="none" strike="noStrike" kern="1200" cap="none" spc="0" normalizeH="0" baseline="0" noProof="0" dirty="0">
                <a:ln>
                  <a:noFill/>
                </a:ln>
                <a:solidFill>
                  <a:prstClr val="black"/>
                </a:solidFill>
                <a:effectLst/>
                <a:uLnTx/>
                <a:uFillTx/>
                <a:latin typeface="Arial"/>
                <a:ea typeface="Calibri"/>
                <a:cs typeface="Calibri"/>
              </a:rPr>
              <a:t>.</a:t>
            </a: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Wingdings"/>
              <a:buChar char="§"/>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Arial"/>
            </a:endParaRPr>
          </a:p>
        </p:txBody>
      </p:sp>
      <p:sp>
        <p:nvSpPr>
          <p:cNvPr id="7" name="Título 1">
            <a:extLst>
              <a:ext uri="{FF2B5EF4-FFF2-40B4-BE49-F238E27FC236}">
                <a16:creationId xmlns:a16="http://schemas.microsoft.com/office/drawing/2014/main" id="{0265A6AC-A588-B6DF-0ED1-A9ECA30A5542}"/>
              </a:ext>
            </a:extLst>
          </p:cNvPr>
          <p:cNvSpPr txBox="1">
            <a:spLocks/>
          </p:cNvSpPr>
          <p:nvPr/>
        </p:nvSpPr>
        <p:spPr>
          <a:xfrm>
            <a:off x="5180161" y="339338"/>
            <a:ext cx="12478109" cy="172528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b="1" dirty="0">
                <a:solidFill>
                  <a:prstClr val="black"/>
                </a:solidFill>
                <a:latin typeface="Arial"/>
                <a:ea typeface="Calibri"/>
                <a:cs typeface="Calibri"/>
              </a:rPr>
              <a:t>Determinación de sanción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i="0" u="none" strike="noStrike" kern="1200" cap="none" spc="0" normalizeH="0" baseline="0" noProof="0" dirty="0">
                <a:ln>
                  <a:noFill/>
                </a:ln>
                <a:solidFill>
                  <a:prstClr val="black"/>
                </a:solidFill>
                <a:effectLst/>
                <a:uLnTx/>
                <a:uFillTx/>
                <a:latin typeface="Arial"/>
                <a:ea typeface="Calibri"/>
                <a:cs typeface="Calibri"/>
              </a:rPr>
              <a:t>(Individualización)</a:t>
            </a:r>
            <a:endParaRPr kumimoji="0" lang="es-MX" sz="440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079864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EB39C2A-1E1F-2E17-0FC6-D910B130FEC2}"/>
              </a:ext>
            </a:extLst>
          </p:cNvPr>
          <p:cNvSpPr txBox="1"/>
          <p:nvPr/>
        </p:nvSpPr>
        <p:spPr>
          <a:xfrm>
            <a:off x="450969" y="331637"/>
            <a:ext cx="4559061" cy="1015663"/>
          </a:xfrm>
          <a:prstGeom prst="rect">
            <a:avLst/>
          </a:prstGeom>
          <a:noFill/>
          <a:ln w="12700">
            <a:solidFill>
              <a:srgbClr val="E11D9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6000" b="1" i="0" u="none" strike="noStrike" kern="1200" cap="none" spc="0" normalizeH="0" baseline="0" noProof="0">
                <a:ln>
                  <a:noFill/>
                </a:ln>
                <a:solidFill>
                  <a:srgbClr val="E11D9F"/>
                </a:solidFill>
                <a:effectLst/>
                <a:uLnTx/>
                <a:uFillTx/>
                <a:latin typeface="Calibri"/>
                <a:ea typeface="Calibri"/>
                <a:cs typeface="Calibri"/>
              </a:rPr>
              <a:t>PES/77/2024</a:t>
            </a:r>
          </a:p>
        </p:txBody>
      </p:sp>
      <p:sp>
        <p:nvSpPr>
          <p:cNvPr id="5" name="CuadroTexto 4">
            <a:extLst>
              <a:ext uri="{FF2B5EF4-FFF2-40B4-BE49-F238E27FC236}">
                <a16:creationId xmlns:a16="http://schemas.microsoft.com/office/drawing/2014/main" id="{13769756-267A-C507-CBC8-D5AF85D697A8}"/>
              </a:ext>
            </a:extLst>
          </p:cNvPr>
          <p:cNvSpPr txBox="1"/>
          <p:nvPr/>
        </p:nvSpPr>
        <p:spPr>
          <a:xfrm>
            <a:off x="461513" y="2801429"/>
            <a:ext cx="17472802"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prstClr val="black"/>
                </a:solidFill>
                <a:effectLst/>
                <a:uLnTx/>
                <a:uFillTx/>
                <a:latin typeface="Arial"/>
                <a:ea typeface="+mn-ea"/>
                <a:cs typeface="Arial"/>
              </a:rPr>
              <a:t>Singularidad</a:t>
            </a:r>
            <a:r>
              <a:rPr kumimoji="0" lang="en-US" sz="3200" b="1" i="0" u="none" strike="noStrike" kern="1200" cap="none" spc="0" normalizeH="0" baseline="0" noProof="0" dirty="0">
                <a:ln>
                  <a:noFill/>
                </a:ln>
                <a:solidFill>
                  <a:prstClr val="black"/>
                </a:solidFill>
                <a:effectLst/>
                <a:uLnTx/>
                <a:uFillTx/>
                <a:latin typeface="Arial"/>
                <a:ea typeface="+mn-ea"/>
                <a:cs typeface="Arial"/>
              </a:rPr>
              <a:t> o </a:t>
            </a:r>
            <a:r>
              <a:rPr kumimoji="0" lang="en-US" sz="3200" b="1" i="0" u="none" strike="noStrike" kern="1200" cap="none" spc="0" normalizeH="0" baseline="0" noProof="0" err="1">
                <a:ln>
                  <a:noFill/>
                </a:ln>
                <a:solidFill>
                  <a:prstClr val="black"/>
                </a:solidFill>
                <a:effectLst/>
                <a:uLnTx/>
                <a:uFillTx/>
                <a:latin typeface="Arial"/>
                <a:ea typeface="+mn-ea"/>
                <a:cs typeface="Arial"/>
              </a:rPr>
              <a:t>pluralidad</a:t>
            </a:r>
            <a:r>
              <a:rPr kumimoji="0" lang="en-US" sz="3200" b="1" i="0" u="none" strike="noStrike" kern="1200" cap="none" spc="0" normalizeH="0" baseline="0" noProof="0" dirty="0">
                <a:ln>
                  <a:noFill/>
                </a:ln>
                <a:solidFill>
                  <a:prstClr val="black"/>
                </a:solidFill>
                <a:effectLst/>
                <a:uLnTx/>
                <a:uFillTx/>
                <a:latin typeface="Arial"/>
                <a:ea typeface="+mn-ea"/>
                <a:cs typeface="Arial"/>
              </a:rPr>
              <a:t> de la </a:t>
            </a:r>
            <a:r>
              <a:rPr kumimoji="0" lang="en-US" sz="3200" b="1" i="0" u="none" strike="noStrike" kern="1200" cap="none" spc="0" normalizeH="0" baseline="0" noProof="0" err="1">
                <a:ln>
                  <a:noFill/>
                </a:ln>
                <a:solidFill>
                  <a:prstClr val="black"/>
                </a:solidFill>
                <a:effectLst/>
                <a:uLnTx/>
                <a:uFillTx/>
                <a:latin typeface="Arial"/>
                <a:ea typeface="+mn-ea"/>
                <a:cs typeface="Arial"/>
              </a:rPr>
              <a:t>falta</a:t>
            </a:r>
            <a:r>
              <a:rPr kumimoji="0" lang="en-US" sz="3200" b="1" i="0" u="none" strike="noStrike" kern="1200" cap="none" spc="0" normalizeH="0" baseline="0" noProof="0" dirty="0">
                <a:ln>
                  <a:noFill/>
                </a:ln>
                <a:solidFill>
                  <a:prstClr val="black"/>
                </a:solidFill>
                <a:effectLst/>
                <a:uLnTx/>
                <a:uFillTx/>
                <a:latin typeface="Arial"/>
                <a:ea typeface="+mn-ea"/>
                <a:cs typeface="Arial"/>
              </a:rPr>
              <a:t>: </a:t>
            </a:r>
            <a:r>
              <a:rPr kumimoji="0" lang="en-US" sz="3200" b="0" i="0" u="none" strike="noStrike" kern="1200" cap="none" spc="0" normalizeH="0" baseline="0" noProof="0" dirty="0">
                <a:ln>
                  <a:noFill/>
                </a:ln>
                <a:solidFill>
                  <a:prstClr val="black"/>
                </a:solidFill>
                <a:effectLst/>
                <a:uLnTx/>
                <a:uFillTx/>
                <a:latin typeface="Arial"/>
                <a:ea typeface="+mn-ea"/>
                <a:cs typeface="Arial"/>
              </a:rPr>
              <a:t>Se </a:t>
            </a:r>
            <a:r>
              <a:rPr kumimoji="0" lang="en-US" sz="3200" b="0" i="0" u="none" strike="noStrike" kern="1200" cap="none" spc="0" normalizeH="0" baseline="0" noProof="0" err="1">
                <a:ln>
                  <a:noFill/>
                </a:ln>
                <a:solidFill>
                  <a:prstClr val="black"/>
                </a:solidFill>
                <a:effectLst/>
                <a:uLnTx/>
                <a:uFillTx/>
                <a:latin typeface="Arial"/>
                <a:ea typeface="+mn-ea"/>
                <a:cs typeface="Arial"/>
              </a:rPr>
              <a:t>trata</a:t>
            </a:r>
            <a:r>
              <a:rPr kumimoji="0" lang="en-US" sz="3200" b="0" i="0" u="none" strike="noStrike" kern="1200" cap="none" spc="0" normalizeH="0" baseline="0" noProof="0" dirty="0">
                <a:ln>
                  <a:noFill/>
                </a:ln>
                <a:solidFill>
                  <a:prstClr val="black"/>
                </a:solidFill>
                <a:effectLst/>
                <a:uLnTx/>
                <a:uFillTx/>
                <a:latin typeface="Arial"/>
                <a:ea typeface="+mn-ea"/>
                <a:cs typeface="Arial"/>
              </a:rPr>
              <a:t> de </a:t>
            </a:r>
            <a:r>
              <a:rPr kumimoji="0" lang="en-US" sz="3200" b="0" i="0" u="none" strike="noStrike" kern="1200" cap="none" spc="0" normalizeH="0" baseline="0" noProof="0" err="1">
                <a:ln>
                  <a:noFill/>
                </a:ln>
                <a:solidFill>
                  <a:prstClr val="black"/>
                </a:solidFill>
                <a:effectLst/>
                <a:uLnTx/>
                <a:uFillTx/>
                <a:latin typeface="Arial"/>
                <a:ea typeface="+mn-ea"/>
                <a:cs typeface="Arial"/>
              </a:rPr>
              <a:t>una</a:t>
            </a:r>
            <a:r>
              <a:rPr kumimoji="0" lang="en-US" sz="3200" b="1" i="0" u="none" strike="noStrike" kern="1200" cap="none" spc="0" normalizeH="0" baseline="0" noProof="0" dirty="0">
                <a:ln>
                  <a:noFill/>
                </a:ln>
                <a:solidFill>
                  <a:prstClr val="black"/>
                </a:solidFill>
                <a:effectLst/>
                <a:uLnTx/>
                <a:uFillTx/>
                <a:latin typeface="Arial"/>
                <a:ea typeface="+mn-ea"/>
                <a:cs typeface="Arial"/>
              </a:rPr>
              <a:t> </a:t>
            </a:r>
            <a:r>
              <a:rPr kumimoji="0" lang="en-US" sz="3200" b="1" i="0" u="none" strike="noStrike" kern="1200" cap="none" spc="0" normalizeH="0" baseline="0" noProof="0" err="1">
                <a:ln>
                  <a:noFill/>
                </a:ln>
                <a:solidFill>
                  <a:srgbClr val="E11D9F"/>
                </a:solidFill>
                <a:effectLst/>
                <a:uLnTx/>
                <a:uFillTx/>
                <a:latin typeface="Arial"/>
                <a:ea typeface="+mn-ea"/>
                <a:cs typeface="Arial"/>
              </a:rPr>
              <a:t>conducta</a:t>
            </a:r>
            <a:r>
              <a:rPr kumimoji="0" lang="en-US" sz="3200" b="1" i="0" u="none" strike="noStrike" kern="1200" cap="none" spc="0" normalizeH="0" baseline="0" noProof="0" dirty="0">
                <a:ln>
                  <a:noFill/>
                </a:ln>
                <a:solidFill>
                  <a:srgbClr val="E11D9F"/>
                </a:solidFill>
                <a:effectLst/>
                <a:uLnTx/>
                <a:uFillTx/>
                <a:latin typeface="Arial"/>
                <a:ea typeface="+mn-ea"/>
                <a:cs typeface="Arial"/>
              </a:rPr>
              <a:t> singular, </a:t>
            </a:r>
            <a:r>
              <a:rPr kumimoji="0" lang="en-US" sz="3200" b="0" i="0" u="none" strike="noStrike" kern="1200" cap="none" spc="0" normalizeH="0" baseline="0" noProof="0" err="1">
                <a:ln>
                  <a:noFill/>
                </a:ln>
                <a:solidFill>
                  <a:prstClr val="black"/>
                </a:solidFill>
                <a:effectLst/>
                <a:uLnTx/>
                <a:uFillTx/>
                <a:latin typeface="Arial"/>
                <a:ea typeface="Calibri"/>
                <a:cs typeface="Calibri"/>
              </a:rPr>
              <a:t>consistente</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en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el</a:t>
            </a:r>
            <a:r>
              <a:rPr kumimoji="0" lang="en-US" sz="3200" b="0"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incumplimiento</a:t>
            </a:r>
            <a:r>
              <a:rPr kumimoji="0" lang="en-US" sz="3200" b="0" i="0" u="none" strike="noStrike" kern="1200" cap="none" spc="0" normalizeH="0" baseline="0" noProof="0" dirty="0">
                <a:ln>
                  <a:noFill/>
                </a:ln>
                <a:solidFill>
                  <a:srgbClr val="E11D9F"/>
                </a:solidFill>
                <a:effectLst/>
                <a:uLnTx/>
                <a:uFillTx/>
                <a:latin typeface="Arial"/>
                <a:ea typeface="Calibri"/>
                <a:cs typeface="Calibri"/>
              </a:rPr>
              <a:t> </a:t>
            </a:r>
            <a:r>
              <a:rPr kumimoji="0" lang="en-US" sz="3200" b="0" i="0" u="none" strike="noStrike" kern="1200" cap="none" spc="0" normalizeH="0" baseline="0" noProof="0" dirty="0">
                <a:ln>
                  <a:noFill/>
                </a:ln>
                <a:solidFill>
                  <a:prstClr val="black"/>
                </a:solidFill>
                <a:effectLst/>
                <a:uLnTx/>
                <a:uFillTx/>
                <a:latin typeface="Arial"/>
                <a:ea typeface="Calibri"/>
                <a:cs typeface="Calibri"/>
              </a:rPr>
              <a:t>de </a:t>
            </a:r>
            <a:r>
              <a:rPr kumimoji="0" lang="en-US" sz="3200" b="0" i="0" u="none" strike="noStrike" kern="1200" cap="none" spc="0" normalizeH="0" baseline="0" noProof="0" err="1">
                <a:ln>
                  <a:noFill/>
                </a:ln>
                <a:solidFill>
                  <a:prstClr val="black"/>
                </a:solidFill>
                <a:effectLst/>
                <a:uLnTx/>
                <a:uFillTx/>
                <a:latin typeface="Arial"/>
                <a:ea typeface="Calibri"/>
                <a:cs typeface="Calibri"/>
              </a:rPr>
              <a:t>los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partidos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políticos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y de las </a:t>
            </a:r>
            <a:r>
              <a:rPr kumimoji="0" lang="en-US" sz="3200" b="0" i="0" u="none" strike="noStrike" kern="1200" cap="none" spc="0" normalizeH="0" baseline="0" noProof="0" err="1">
                <a:ln>
                  <a:noFill/>
                </a:ln>
                <a:solidFill>
                  <a:prstClr val="black"/>
                </a:solidFill>
                <a:effectLst/>
                <a:uLnTx/>
                <a:uFillTx/>
                <a:latin typeface="Arial"/>
                <a:ea typeface="Calibri"/>
                <a:cs typeface="Calibri"/>
              </a:rPr>
              <a:t>otrora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candidaturas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independientes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a:t>
            </a:r>
            <a:r>
              <a:rPr kumimoji="0" lang="en-US" sz="3200" b="0"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acatar</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las </a:t>
            </a:r>
            <a:r>
              <a:rPr kumimoji="0" lang="en-US" sz="3200" b="1" i="0" u="none" strike="noStrike" kern="1200" cap="none" spc="0" normalizeH="0" baseline="0" noProof="0" err="1">
                <a:ln>
                  <a:noFill/>
                </a:ln>
                <a:solidFill>
                  <a:srgbClr val="E11D9F"/>
                </a:solidFill>
                <a:effectLst/>
                <a:uLnTx/>
                <a:uFillTx/>
                <a:latin typeface="Arial"/>
                <a:ea typeface="Calibri"/>
                <a:cs typeface="Calibri"/>
              </a:rPr>
              <a:t>disposiciones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legales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o </a:t>
            </a:r>
            <a:r>
              <a:rPr kumimoji="0" lang="en-US" sz="3200" b="1" i="0" u="none" strike="noStrike" kern="1200" cap="none" spc="0" normalizeH="0" baseline="0" noProof="0" err="1">
                <a:ln>
                  <a:noFill/>
                </a:ln>
                <a:solidFill>
                  <a:srgbClr val="E11D9F"/>
                </a:solidFill>
                <a:effectLst/>
                <a:uLnTx/>
                <a:uFillTx/>
                <a:latin typeface="Arial"/>
                <a:ea typeface="Calibri"/>
                <a:cs typeface="Calibri"/>
              </a:rPr>
              <a:t>reglamentarias</a:t>
            </a:r>
            <a:r>
              <a:rPr kumimoji="0" lang="en-US" sz="3200" b="0" i="0" u="none" strike="noStrike" kern="1200" cap="none" spc="0" normalizeH="0" baseline="0" noProof="0" dirty="0">
                <a:ln>
                  <a:noFill/>
                </a:ln>
                <a:solidFill>
                  <a:srgbClr val="E11D9F"/>
                </a:solidFill>
                <a:effectLst/>
                <a:uLnTx/>
                <a:uFillTx/>
                <a:latin typeface="Arial"/>
                <a:ea typeface="Calibri"/>
                <a:cs typeface="Calibri"/>
              </a:rPr>
              <a:t> </a:t>
            </a:r>
            <a:r>
              <a:rPr kumimoji="0" lang="en-US" sz="3200" b="0" i="0" u="none" strike="noStrike" kern="1200" cap="none" spc="0" normalizeH="0" baseline="0" noProof="0" dirty="0">
                <a:ln>
                  <a:noFill/>
                </a:ln>
                <a:solidFill>
                  <a:prstClr val="black"/>
                </a:solidFill>
                <a:effectLst/>
                <a:uLnTx/>
                <a:uFillTx/>
                <a:latin typeface="Arial"/>
                <a:ea typeface="Calibri"/>
                <a:cs typeface="Calibri"/>
              </a:rPr>
              <a:t>de </a:t>
            </a:r>
            <a:r>
              <a:rPr kumimoji="0" lang="en-US" sz="3200" b="0" i="0" u="none" strike="noStrike" kern="1200" cap="none" spc="0" normalizeH="0" baseline="0" noProof="0" err="1">
                <a:ln>
                  <a:noFill/>
                </a:ln>
                <a:solidFill>
                  <a:prstClr val="black"/>
                </a:solidFill>
                <a:effectLst/>
                <a:uLnTx/>
                <a:uFillTx/>
                <a:latin typeface="Arial"/>
                <a:ea typeface="Calibri"/>
                <a:cs typeface="Calibri"/>
              </a:rPr>
              <a:t>los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órganos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electorales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con </a:t>
            </a:r>
            <a:r>
              <a:rPr kumimoji="0" lang="en-US" sz="3200" b="0" i="0" u="none" strike="noStrike" kern="1200" cap="none" spc="0" normalizeH="0" baseline="0" noProof="0" err="1">
                <a:ln>
                  <a:noFill/>
                </a:ln>
                <a:solidFill>
                  <a:prstClr val="black"/>
                </a:solidFill>
                <a:effectLst/>
                <a:uLnTx/>
                <a:uFillTx/>
                <a:latin typeface="Arial"/>
                <a:ea typeface="Calibri"/>
                <a:cs typeface="Calibri"/>
              </a:rPr>
              <a:t>relación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 la</a:t>
            </a:r>
            <a:r>
              <a:rPr kumimoji="0" lang="en-US" sz="3200" b="0"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captura</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y </a:t>
            </a:r>
            <a:r>
              <a:rPr kumimoji="0" lang="en-US" sz="3200" b="1" i="0" u="none" strike="noStrike" kern="1200" cap="none" spc="0" normalizeH="0" baseline="0" noProof="0" err="1">
                <a:ln>
                  <a:noFill/>
                </a:ln>
                <a:solidFill>
                  <a:srgbClr val="E11D9F"/>
                </a:solidFill>
                <a:effectLst/>
                <a:uLnTx/>
                <a:uFillTx/>
                <a:latin typeface="Arial"/>
                <a:ea typeface="Calibri"/>
                <a:cs typeface="Calibri"/>
              </a:rPr>
              <a:t>publicación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dela </a:t>
            </a:r>
            <a:r>
              <a:rPr kumimoji="0" lang="en-US" sz="3200" b="1" i="0" u="none" strike="noStrike" kern="1200" cap="none" spc="0" normalizeH="0" baseline="0" noProof="0" err="1">
                <a:ln>
                  <a:noFill/>
                </a:ln>
                <a:solidFill>
                  <a:srgbClr val="E11D9F"/>
                </a:solidFill>
                <a:effectLst/>
                <a:uLnTx/>
                <a:uFillTx/>
                <a:latin typeface="Arial"/>
                <a:ea typeface="Calibri"/>
                <a:cs typeface="Calibri"/>
              </a:rPr>
              <a:t>información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curricular y de </a:t>
            </a:r>
            <a:r>
              <a:rPr kumimoji="0" lang="en-US" sz="3200" b="1" i="0" u="none" strike="noStrike" kern="1200" cap="none" spc="0" normalizeH="0" baseline="0" noProof="0" err="1">
                <a:ln>
                  <a:noFill/>
                </a:ln>
                <a:solidFill>
                  <a:srgbClr val="E11D9F"/>
                </a:solidFill>
                <a:effectLst/>
                <a:uLnTx/>
                <a:uFillTx/>
                <a:latin typeface="Arial"/>
                <a:ea typeface="Calibri"/>
                <a:cs typeface="Calibri"/>
              </a:rPr>
              <a:t>identidad</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de la </a:t>
            </a:r>
            <a:r>
              <a:rPr kumimoji="0" lang="en-US" sz="3200" b="1" i="0" u="none" strike="noStrike" kern="1200" cap="none" spc="0" normalizeH="0" baseline="0" noProof="0" err="1">
                <a:ln>
                  <a:noFill/>
                </a:ln>
                <a:solidFill>
                  <a:srgbClr val="E11D9F"/>
                </a:solidFill>
                <a:effectLst/>
                <a:uLnTx/>
                <a:uFillTx/>
                <a:latin typeface="Arial"/>
                <a:ea typeface="Calibri"/>
                <a:cs typeface="Calibri"/>
              </a:rPr>
              <a:t>totalidad</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de sus </a:t>
            </a:r>
            <a:r>
              <a:rPr kumimoji="0" lang="en-US" sz="3200" b="1" i="0" u="none" strike="noStrike" kern="1200" cap="none" spc="0" normalizeH="0" baseline="0" noProof="0" err="1">
                <a:ln>
                  <a:noFill/>
                </a:ln>
                <a:solidFill>
                  <a:srgbClr val="E11D9F"/>
                </a:solidFill>
                <a:effectLst/>
                <a:uLnTx/>
                <a:uFillTx/>
                <a:latin typeface="Arial"/>
                <a:ea typeface="Calibri"/>
                <a:cs typeface="Calibri"/>
              </a:rPr>
              <a:t>candidaturas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en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el</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Sistema </a:t>
            </a:r>
            <a:r>
              <a:rPr kumimoji="0" lang="en-US" sz="3200" b="1" i="0" u="none" strike="noStrike" kern="1200" cap="none" spc="0" normalizeH="0" baseline="0" noProof="0" err="1">
                <a:ln>
                  <a:noFill/>
                </a:ln>
                <a:solidFill>
                  <a:srgbClr val="E11D9F"/>
                </a:solidFill>
                <a:effectLst/>
                <a:uLnTx/>
                <a:uFillTx/>
                <a:latin typeface="Arial"/>
                <a:ea typeface="Calibri"/>
                <a:cs typeface="Calibri"/>
              </a:rPr>
              <a:t>Conóceles</a:t>
            </a:r>
            <a:endParaRPr kumimoji="0" lang="en-US" sz="3200" b="1" i="0" u="none" strike="noStrike" kern="1200" cap="none" spc="0" normalizeH="0" baseline="0" noProof="0" err="1">
              <a:ln>
                <a:noFill/>
              </a:ln>
              <a:solidFill>
                <a:prstClr val="black"/>
              </a:solidFill>
              <a:effectLst/>
              <a:uLnTx/>
              <a:uFillTx/>
              <a:latin typeface="Arial"/>
              <a:ea typeface="Calibri"/>
              <a:cs typeface="Arial"/>
            </a:endParaRPr>
          </a:p>
          <a:p>
            <a:pPr marL="457200" marR="0" lvl="0" indent="-457200" algn="l" defTabSz="914400" rtl="0" eaLnBrk="1" fontAlgn="auto" latinLnBrk="0" hangingPunct="1">
              <a:lnSpc>
                <a:spcPct val="100000"/>
              </a:lnSpc>
              <a:spcBef>
                <a:spcPts val="0"/>
              </a:spcBef>
              <a:spcAft>
                <a:spcPts val="0"/>
              </a:spcAft>
              <a:buClrTx/>
              <a:buSzTx/>
              <a:buFont typeface="Wingdings"/>
              <a:buChar char="§"/>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a:ea typeface="Calibri"/>
                <a:cs typeface="Arial"/>
              </a:rPr>
              <a:t>Circunstancias de modo, </a:t>
            </a:r>
            <a:r>
              <a:rPr kumimoji="0" lang="en-US" sz="3200" b="1" i="0" u="none" strike="noStrike" kern="1200" cap="none" spc="0" normalizeH="0" baseline="0" noProof="0" err="1">
                <a:ln>
                  <a:noFill/>
                </a:ln>
                <a:solidFill>
                  <a:prstClr val="black"/>
                </a:solidFill>
                <a:effectLst/>
                <a:uLnTx/>
                <a:uFillTx/>
                <a:latin typeface="Arial"/>
                <a:ea typeface="Calibri"/>
                <a:cs typeface="Arial"/>
              </a:rPr>
              <a:t>tiempo</a:t>
            </a:r>
            <a:r>
              <a:rPr kumimoji="0" lang="en-US" sz="3200" b="1" i="0" u="none" strike="noStrike" kern="1200" cap="none" spc="0" normalizeH="0" baseline="0" noProof="0">
                <a:ln>
                  <a:noFill/>
                </a:ln>
                <a:solidFill>
                  <a:prstClr val="black"/>
                </a:solidFill>
                <a:effectLst/>
                <a:uLnTx/>
                <a:uFillTx/>
                <a:latin typeface="Arial"/>
                <a:ea typeface="Calibri"/>
                <a:cs typeface="Arial"/>
              </a:rPr>
              <a:t> y </a:t>
            </a:r>
            <a:r>
              <a:rPr kumimoji="0" lang="en-US" sz="3200" b="1" i="0" u="none" strike="noStrike" kern="1200" cap="none" spc="0" normalizeH="0" baseline="0" noProof="0" err="1">
                <a:ln>
                  <a:noFill/>
                </a:ln>
                <a:solidFill>
                  <a:prstClr val="black"/>
                </a:solidFill>
                <a:effectLst/>
                <a:uLnTx/>
                <a:uFillTx/>
                <a:latin typeface="Arial"/>
                <a:ea typeface="Calibri"/>
                <a:cs typeface="Arial"/>
              </a:rPr>
              <a:t>lugar</a:t>
            </a:r>
            <a:r>
              <a:rPr kumimoji="0" lang="en-US" sz="3200" b="1" i="0" u="none" strike="noStrike" kern="1200" cap="none" spc="0" normalizeH="0" baseline="0" noProof="0">
                <a:ln>
                  <a:noFill/>
                </a:ln>
                <a:solidFill>
                  <a:prstClr val="black"/>
                </a:solidFill>
                <a:effectLst/>
                <a:uLnTx/>
                <a:uFillTx/>
                <a:latin typeface="Arial"/>
                <a:ea typeface="Calibri"/>
                <a:cs typeface="Arial"/>
              </a:rPr>
              <a:t>: </a:t>
            </a:r>
          </a:p>
          <a:p>
            <a:pPr marL="457200" marR="0" lvl="0" indent="-457200" algn="just" defTabSz="914400" rtl="0" eaLnBrk="1" fontAlgn="auto" latinLnBrk="0" hangingPunct="1">
              <a:lnSpc>
                <a:spcPct val="100000"/>
              </a:lnSpc>
              <a:spcBef>
                <a:spcPts val="0"/>
              </a:spcBef>
              <a:spcAft>
                <a:spcPts val="0"/>
              </a:spcAft>
              <a:buClrTx/>
              <a:buSzTx/>
              <a:buFont typeface="Wingdings"/>
              <a:buChar char="§"/>
              <a:tabLst/>
              <a:defRPr/>
            </a:pPr>
            <a:r>
              <a:rPr kumimoji="0" lang="en-US" sz="3200" b="1" i="0" u="none" strike="noStrike" kern="1200" cap="none" spc="0" normalizeH="0" baseline="0" noProof="0" dirty="0">
                <a:ln>
                  <a:noFill/>
                </a:ln>
                <a:solidFill>
                  <a:prstClr val="black"/>
                </a:solidFill>
                <a:effectLst/>
                <a:uLnTx/>
                <a:uFillTx/>
                <a:latin typeface="Arial"/>
                <a:ea typeface="Calibri"/>
                <a:cs typeface="Arial"/>
              </a:rPr>
              <a:t>Modo:</a:t>
            </a:r>
            <a:r>
              <a:rPr kumimoji="0" lang="en-US" sz="3200" b="0" i="0" u="none" strike="noStrike" kern="1200" cap="none" spc="0" normalizeH="0" baseline="0" noProof="0" dirty="0">
                <a:ln>
                  <a:noFill/>
                </a:ln>
                <a:solidFill>
                  <a:prstClr val="black"/>
                </a:solidFill>
                <a:effectLst/>
                <a:uLnTx/>
                <a:uFillTx/>
                <a:latin typeface="Arial"/>
                <a:ea typeface="Calibri"/>
                <a:cs typeface="Arial"/>
              </a:rPr>
              <a:t> </a:t>
            </a:r>
            <a:r>
              <a:rPr kumimoji="0" lang="en-US" sz="3200" b="0" i="0" u="none" strike="noStrike" kern="1200" cap="none" spc="0" normalizeH="0" baseline="0" noProof="0" dirty="0">
                <a:ln>
                  <a:noFill/>
                </a:ln>
                <a:solidFill>
                  <a:prstClr val="black"/>
                </a:solidFill>
                <a:effectLst/>
                <a:uLnTx/>
                <a:uFillTx/>
                <a:latin typeface="Arial"/>
                <a:ea typeface="Calibri"/>
                <a:cs typeface="Calibri"/>
              </a:rPr>
              <a:t>El </a:t>
            </a:r>
            <a:r>
              <a:rPr kumimoji="0" lang="en-US" sz="3200" b="1" i="0" u="none" strike="noStrike" kern="1200" cap="none" spc="0" normalizeH="0" baseline="0" noProof="0" err="1">
                <a:ln>
                  <a:noFill/>
                </a:ln>
                <a:solidFill>
                  <a:srgbClr val="E11D9F"/>
                </a:solidFill>
                <a:effectLst/>
                <a:uLnTx/>
                <a:uFillTx/>
                <a:latin typeface="Arial"/>
                <a:ea typeface="Calibri"/>
                <a:cs typeface="Calibri"/>
              </a:rPr>
              <a:t>incumplimiento</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u </a:t>
            </a:r>
            <a:r>
              <a:rPr kumimoji="0" lang="en-US" sz="3200" b="1" i="0" u="none" strike="noStrike" kern="1200" cap="none" spc="0" normalizeH="0" baseline="0" noProof="0" err="1">
                <a:ln>
                  <a:noFill/>
                </a:ln>
                <a:solidFill>
                  <a:srgbClr val="E11D9F"/>
                </a:solidFill>
                <a:effectLst/>
                <a:uLnTx/>
                <a:uFillTx/>
                <a:latin typeface="Arial"/>
                <a:ea typeface="Calibri"/>
                <a:cs typeface="Calibri"/>
              </a:rPr>
              <a:t>omisión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err="1">
                <a:ln>
                  <a:noFill/>
                </a:ln>
                <a:solidFill>
                  <a:srgbClr val="E11D9F"/>
                </a:solidFill>
                <a:effectLst/>
                <a:uLnTx/>
                <a:uFillTx/>
                <a:latin typeface="Arial"/>
                <a:ea typeface="Calibri"/>
                <a:cs typeface="Calibri"/>
              </a:rPr>
              <a:t>en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la </a:t>
            </a:r>
            <a:r>
              <a:rPr kumimoji="0" lang="en-US" sz="3200" b="1" i="0" u="none" strike="noStrike" kern="1200" cap="none" spc="0" normalizeH="0" baseline="0" noProof="0" err="1">
                <a:ln>
                  <a:noFill/>
                </a:ln>
                <a:solidFill>
                  <a:srgbClr val="E11D9F"/>
                </a:solidFill>
                <a:effectLst/>
                <a:uLnTx/>
                <a:uFillTx/>
                <a:latin typeface="Arial"/>
                <a:ea typeface="Calibri"/>
                <a:cs typeface="Calibri"/>
              </a:rPr>
              <a:t>captura</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y </a:t>
            </a:r>
            <a:r>
              <a:rPr kumimoji="0" lang="en-US" sz="3200" b="1" i="0" u="none" strike="noStrike" kern="1200" cap="none" spc="0" normalizeH="0" baseline="0" noProof="0" err="1">
                <a:ln>
                  <a:noFill/>
                </a:ln>
                <a:solidFill>
                  <a:srgbClr val="E11D9F"/>
                </a:solidFill>
                <a:effectLst/>
                <a:uLnTx/>
                <a:uFillTx/>
                <a:latin typeface="Arial"/>
                <a:ea typeface="Calibri"/>
                <a:cs typeface="Calibri"/>
              </a:rPr>
              <a:t>publicación</a:t>
            </a:r>
            <a:r>
              <a:rPr kumimoji="0" lang="en-US" sz="3200" b="0" i="0" u="none" strike="noStrike" kern="1200" cap="none" spc="0" normalizeH="0" baseline="0" noProof="0">
                <a:ln>
                  <a:noFill/>
                </a:ln>
                <a:solidFill>
                  <a:prstClr val="black"/>
                </a:solidFill>
                <a:effectLst/>
                <a:uLnTx/>
                <a:uFillTx/>
                <a:latin typeface="Arial"/>
                <a:ea typeface="Calibri"/>
                <a:cs typeface="Calibri"/>
              </a:rPr>
              <a:t> de la </a:t>
            </a:r>
            <a:r>
              <a:rPr kumimoji="0" lang="en-US" sz="3200" b="0" i="0" u="none" strike="noStrike" kern="1200" cap="none" spc="0" normalizeH="0" baseline="0" noProof="0" err="1">
                <a:ln>
                  <a:noFill/>
                </a:ln>
                <a:solidFill>
                  <a:prstClr val="black"/>
                </a:solidFill>
                <a:effectLst/>
                <a:uLnTx/>
                <a:uFillTx/>
                <a:latin typeface="Arial"/>
                <a:ea typeface="Calibri"/>
                <a:cs typeface="Calibri"/>
              </a:rPr>
              <a:t>información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a:ln>
                  <a:noFill/>
                </a:ln>
                <a:solidFill>
                  <a:prstClr val="black"/>
                </a:solidFill>
                <a:effectLst/>
                <a:uLnTx/>
                <a:uFillTx/>
                <a:latin typeface="Arial"/>
                <a:ea typeface="Calibri"/>
                <a:cs typeface="Calibri"/>
              </a:rPr>
              <a:t>curricular y de </a:t>
            </a:r>
            <a:r>
              <a:rPr kumimoji="0" lang="en-US" sz="3200" b="0" i="0" u="none" strike="noStrike" kern="1200" cap="none" spc="0" normalizeH="0" baseline="0" noProof="0" err="1">
                <a:ln>
                  <a:noFill/>
                </a:ln>
                <a:solidFill>
                  <a:prstClr val="black"/>
                </a:solidFill>
                <a:effectLst/>
                <a:uLnTx/>
                <a:uFillTx/>
                <a:latin typeface="Arial"/>
                <a:ea typeface="Calibri"/>
                <a:cs typeface="Calibri"/>
              </a:rPr>
              <a:t>identidad</a:t>
            </a:r>
            <a:r>
              <a:rPr kumimoji="0" lang="en-US" sz="3200" b="0" i="0" u="none" strike="noStrike" kern="1200" cap="none" spc="0" normalizeH="0" baseline="0" noProof="0">
                <a:ln>
                  <a:noFill/>
                </a:ln>
                <a:solidFill>
                  <a:prstClr val="black"/>
                </a:solidFill>
                <a:effectLst/>
                <a:uLnTx/>
                <a:uFillTx/>
                <a:latin typeface="Arial"/>
                <a:ea typeface="Calibri"/>
                <a:cs typeface="Calibri"/>
              </a:rPr>
              <a:t> de la </a:t>
            </a:r>
            <a:r>
              <a:rPr kumimoji="0" lang="en-US" sz="3200" b="0" i="0" u="none" strike="noStrike" kern="1200" cap="none" spc="0" normalizeH="0" baseline="0" noProof="0" err="1">
                <a:ln>
                  <a:noFill/>
                </a:ln>
                <a:solidFill>
                  <a:prstClr val="black"/>
                </a:solidFill>
                <a:effectLst/>
                <a:uLnTx/>
                <a:uFillTx/>
                <a:latin typeface="Arial"/>
                <a:ea typeface="Calibri"/>
                <a:cs typeface="Calibri"/>
              </a:rPr>
              <a:t>totalidad</a:t>
            </a:r>
            <a:r>
              <a:rPr kumimoji="0" lang="en-US" sz="3200" b="0" i="0" u="none" strike="noStrike" kern="1200" cap="none" spc="0" normalizeH="0" baseline="0" noProof="0">
                <a:ln>
                  <a:noFill/>
                </a:ln>
                <a:solidFill>
                  <a:prstClr val="black"/>
                </a:solidFill>
                <a:effectLst/>
                <a:uLnTx/>
                <a:uFillTx/>
                <a:latin typeface="Arial"/>
                <a:ea typeface="Calibri"/>
                <a:cs typeface="Calibri"/>
              </a:rPr>
              <a:t> de las </a:t>
            </a:r>
            <a:r>
              <a:rPr kumimoji="0" lang="en-US" sz="3200" b="0" i="0" u="none" strike="noStrike" kern="1200" cap="none" spc="0" normalizeH="0" baseline="0" noProof="0" err="1">
                <a:ln>
                  <a:noFill/>
                </a:ln>
                <a:solidFill>
                  <a:prstClr val="black"/>
                </a:solidFill>
                <a:effectLst/>
                <a:uLnTx/>
                <a:uFillTx/>
                <a:latin typeface="Arial"/>
                <a:ea typeface="Calibri"/>
                <a:cs typeface="Calibri"/>
              </a:rPr>
              <a:t>candidaturas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registradas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en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el</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a:ln>
                  <a:noFill/>
                </a:ln>
                <a:solidFill>
                  <a:srgbClr val="E11D9F"/>
                </a:solidFill>
                <a:effectLst/>
                <a:uLnTx/>
                <a:uFillTx/>
                <a:latin typeface="Arial"/>
                <a:ea typeface="Calibri"/>
                <a:cs typeface="Calibri"/>
              </a:rPr>
              <a:t>Sistema </a:t>
            </a:r>
            <a:r>
              <a:rPr kumimoji="0" lang="en-US" sz="3200" b="1" i="0" u="none" strike="noStrike" kern="1200" cap="none" spc="0" normalizeH="0" baseline="0" noProof="0" err="1">
                <a:ln>
                  <a:noFill/>
                </a:ln>
                <a:solidFill>
                  <a:srgbClr val="E11D9F"/>
                </a:solidFill>
                <a:effectLst/>
                <a:uLnTx/>
                <a:uFillTx/>
                <a:latin typeface="Arial"/>
                <a:ea typeface="Calibri"/>
                <a:cs typeface="Calibri"/>
              </a:rPr>
              <a:t>Conócele</a:t>
            </a:r>
            <a:r>
              <a:rPr kumimoji="0" lang="en-US" sz="3200" b="0" i="0" u="none" strike="noStrike" kern="1200" cap="none" spc="0" normalizeH="0" baseline="0" noProof="0" err="1">
                <a:ln>
                  <a:noFill/>
                </a:ln>
                <a:solidFill>
                  <a:prstClr val="black"/>
                </a:solidFill>
                <a:effectLst/>
                <a:uLnTx/>
                <a:uFillTx/>
                <a:latin typeface="Arial"/>
                <a:ea typeface="Calibri"/>
                <a:cs typeface="Calibri"/>
              </a:rPr>
              <a:t>s</a:t>
            </a:r>
            <a:r>
              <a:rPr kumimoji="0" lang="en-US" sz="3200" b="0" i="0" u="none" strike="noStrike" kern="1200" cap="none" spc="0" normalizeH="0" baseline="0" noProof="0">
                <a:ln>
                  <a:noFill/>
                </a:ln>
                <a:solidFill>
                  <a:prstClr val="black"/>
                </a:solidFill>
                <a:effectLst/>
                <a:uLnTx/>
                <a:uFillTx/>
                <a:latin typeface="Arial"/>
                <a:ea typeface="Calibri"/>
                <a:cs typeface="Calibri"/>
              </a:rPr>
              <a:t>, con </a:t>
            </a:r>
            <a:r>
              <a:rPr kumimoji="0" lang="en-US" sz="3200" b="0" i="0" u="none" strike="noStrike" kern="1200" cap="none" spc="0" normalizeH="0" baseline="0" noProof="0" err="1">
                <a:ln>
                  <a:noFill/>
                </a:ln>
                <a:solidFill>
                  <a:prstClr val="black"/>
                </a:solidFill>
                <a:effectLst/>
                <a:uLnTx/>
                <a:uFillTx/>
                <a:latin typeface="Arial"/>
                <a:ea typeface="Calibri"/>
                <a:cs typeface="Calibri"/>
              </a:rPr>
              <a:t>motivo</a:t>
            </a:r>
            <a:r>
              <a:rPr kumimoji="0" lang="en-US" sz="3200" b="0" i="0" u="none" strike="noStrike" kern="1200" cap="none" spc="0" normalizeH="0" baseline="0" noProof="0">
                <a:ln>
                  <a:noFill/>
                </a:ln>
                <a:solidFill>
                  <a:prstClr val="black"/>
                </a:solidFill>
                <a:effectLst/>
                <a:uLnTx/>
                <a:uFillTx/>
                <a:latin typeface="Arial"/>
                <a:ea typeface="Calibri"/>
                <a:cs typeface="Calibri"/>
              </a:rPr>
              <a:t> del </a:t>
            </a:r>
            <a:r>
              <a:rPr kumimoji="0" lang="en-US" sz="3200" b="0" i="0" u="none" strike="noStrike" kern="1200" cap="none" spc="0" normalizeH="0" baseline="0" noProof="0" err="1">
                <a:ln>
                  <a:noFill/>
                </a:ln>
                <a:solidFill>
                  <a:prstClr val="black"/>
                </a:solidFill>
                <a:effectLst/>
                <a:uLnTx/>
                <a:uFillTx/>
                <a:latin typeface="Arial"/>
                <a:ea typeface="Calibri"/>
                <a:cs typeface="Calibri"/>
              </a:rPr>
              <a:t>Proceso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Local. </a:t>
            </a:r>
          </a:p>
          <a:p>
            <a:pPr marL="457200" marR="0" lvl="0" indent="-457200" algn="just" defTabSz="914400" rtl="0" eaLnBrk="1" fontAlgn="auto" latinLnBrk="0" hangingPunct="1">
              <a:lnSpc>
                <a:spcPct val="100000"/>
              </a:lnSpc>
              <a:spcBef>
                <a:spcPts val="0"/>
              </a:spcBef>
              <a:spcAft>
                <a:spcPts val="0"/>
              </a:spcAft>
              <a:buClrTx/>
              <a:buSzTx/>
              <a:buFont typeface="Wingdings"/>
              <a:buChar char="§"/>
              <a:tabLst/>
              <a:defRPr/>
            </a:pPr>
            <a:r>
              <a:rPr kumimoji="0" lang="en-US" sz="3200" b="1" i="0" u="none" strike="noStrike" kern="1200" cap="none" spc="0" normalizeH="0" baseline="0" noProof="0" dirty="0">
                <a:ln>
                  <a:noFill/>
                </a:ln>
                <a:solidFill>
                  <a:prstClr val="black"/>
                </a:solidFill>
                <a:effectLst/>
                <a:uLnTx/>
                <a:uFillTx/>
                <a:latin typeface="Arial"/>
                <a:ea typeface="Calibri"/>
                <a:cs typeface="Calibri"/>
              </a:rPr>
              <a:t>Tiempo: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dirty="0">
                <a:ln>
                  <a:noFill/>
                </a:ln>
                <a:solidFill>
                  <a:srgbClr val="E11D9F"/>
                </a:solidFill>
                <a:effectLst/>
                <a:uLnTx/>
                <a:uFillTx/>
                <a:latin typeface="Arial"/>
                <a:ea typeface="Calibri"/>
                <a:cs typeface="Calibri"/>
              </a:rPr>
              <a:t>20 de </a:t>
            </a:r>
            <a:r>
              <a:rPr kumimoji="0" lang="en-US" sz="3200" b="1" i="0" u="none" strike="noStrike" kern="1200" cap="none" spc="0" normalizeH="0" baseline="0" noProof="0" err="1">
                <a:ln>
                  <a:noFill/>
                </a:ln>
                <a:solidFill>
                  <a:srgbClr val="E11D9F"/>
                </a:solidFill>
                <a:effectLst/>
                <a:uLnTx/>
                <a:uFillTx/>
                <a:latin typeface="Arial"/>
                <a:ea typeface="Calibri"/>
                <a:cs typeface="Calibri"/>
              </a:rPr>
              <a:t>marzo</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hasta </a:t>
            </a:r>
            <a:r>
              <a:rPr kumimoji="0" lang="en-US" sz="3200" b="1" i="0" u="none" strike="noStrike" kern="1200" cap="none" spc="0" normalizeH="0" baseline="0" noProof="0" err="1">
                <a:ln>
                  <a:noFill/>
                </a:ln>
                <a:solidFill>
                  <a:srgbClr val="E11D9F"/>
                </a:solidFill>
                <a:effectLst/>
                <a:uLnTx/>
                <a:uFillTx/>
                <a:latin typeface="Arial"/>
                <a:ea typeface="Calibri"/>
                <a:cs typeface="Calibri"/>
              </a:rPr>
              <a:t>el</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2 de </a:t>
            </a:r>
            <a:r>
              <a:rPr kumimoji="0" lang="en-US" sz="3200" b="1" i="0" u="none" strike="noStrike" kern="1200" cap="none" spc="0" normalizeH="0" baseline="0" noProof="0" err="1">
                <a:ln>
                  <a:noFill/>
                </a:ln>
                <a:solidFill>
                  <a:srgbClr val="E11D9F"/>
                </a:solidFill>
                <a:effectLst/>
                <a:uLnTx/>
                <a:uFillTx/>
                <a:latin typeface="Arial"/>
                <a:ea typeface="Calibri"/>
                <a:cs typeface="Calibri"/>
              </a:rPr>
              <a:t>junio</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de 2024</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 </a:t>
            </a:r>
            <a:r>
              <a:rPr kumimoji="0" lang="en-US" sz="3200" b="0" i="0" u="none" strike="noStrike" kern="1200" cap="none" spc="0" normalizeH="0" baseline="0" noProof="0" err="1">
                <a:ln>
                  <a:noFill/>
                </a:ln>
                <a:solidFill>
                  <a:prstClr val="black"/>
                </a:solidFill>
                <a:effectLst/>
                <a:uLnTx/>
                <a:uFillTx/>
                <a:latin typeface="Arial"/>
                <a:ea typeface="Calibri"/>
                <a:cs typeface="Calibri"/>
              </a:rPr>
              <a:t>conformidad</a:t>
            </a:r>
            <a:r>
              <a:rPr kumimoji="0" lang="en-US" sz="3200" b="0" i="0" u="none" strike="noStrike" kern="1200" cap="none" spc="0" normalizeH="0" baseline="0" noProof="0" dirty="0">
                <a:ln>
                  <a:noFill/>
                </a:ln>
                <a:solidFill>
                  <a:prstClr val="black"/>
                </a:solidFill>
                <a:effectLst/>
                <a:uLnTx/>
                <a:uFillTx/>
                <a:latin typeface="Arial"/>
                <a:ea typeface="Calibri"/>
                <a:cs typeface="Calibri"/>
              </a:rPr>
              <a:t> con </a:t>
            </a:r>
            <a:r>
              <a:rPr kumimoji="0" lang="en-US" sz="3200" b="0" i="0" u="none" strike="noStrike" kern="1200" cap="none" spc="0" normalizeH="0" baseline="0" noProof="0" err="1">
                <a:ln>
                  <a:noFill/>
                </a:ln>
                <a:solidFill>
                  <a:prstClr val="black"/>
                </a:solidFill>
                <a:effectLst/>
                <a:uLnTx/>
                <a:uFillTx/>
                <a:latin typeface="Arial"/>
                <a:ea typeface="Calibri"/>
                <a:cs typeface="Calibri"/>
              </a:rPr>
              <a:t>el</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acuerdo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CE/2024/051)</a:t>
            </a:r>
          </a:p>
          <a:p>
            <a:pPr marL="457200" marR="0" lvl="0" indent="-457200" algn="just" defTabSz="914400" rtl="0" eaLnBrk="1" fontAlgn="auto" latinLnBrk="0" hangingPunct="1">
              <a:lnSpc>
                <a:spcPct val="100000"/>
              </a:lnSpc>
              <a:spcBef>
                <a:spcPts val="0"/>
              </a:spcBef>
              <a:spcAft>
                <a:spcPts val="0"/>
              </a:spcAft>
              <a:buClrTx/>
              <a:buSzTx/>
              <a:buFont typeface="Wingdings"/>
              <a:buChar char="§"/>
              <a:tabLst/>
              <a:defRPr/>
            </a:pPr>
            <a:r>
              <a:rPr kumimoji="0" lang="en-US" sz="3200" b="1" i="0" u="none" strike="noStrike" kern="1200" cap="none" spc="0" normalizeH="0" baseline="0" noProof="0" dirty="0">
                <a:ln>
                  <a:noFill/>
                </a:ln>
                <a:solidFill>
                  <a:prstClr val="black"/>
                </a:solidFill>
                <a:effectLst/>
                <a:uLnTx/>
                <a:uFillTx/>
                <a:latin typeface="Arial"/>
                <a:ea typeface="Calibri"/>
                <a:cs typeface="Calibri"/>
              </a:rPr>
              <a:t>Lugar:</a:t>
            </a:r>
            <a:r>
              <a:rPr kumimoji="0" lang="en-US" sz="3200" b="0" i="0" u="none" strike="noStrike" kern="1200" cap="none" spc="0" normalizeH="0" baseline="0" noProof="0" dirty="0">
                <a:ln>
                  <a:noFill/>
                </a:ln>
                <a:solidFill>
                  <a:prstClr val="black"/>
                </a:solidFill>
                <a:effectLst/>
                <a:uLnTx/>
                <a:uFillTx/>
                <a:latin typeface="Arial"/>
                <a:ea typeface="Calibri"/>
                <a:cs typeface="Calibri"/>
              </a:rPr>
              <a:t> En </a:t>
            </a:r>
            <a:r>
              <a:rPr kumimoji="0" lang="en-US" sz="3200" b="0" i="0" u="none" strike="noStrike" kern="1200" cap="none" spc="0" normalizeH="0" baseline="0" noProof="0" err="1">
                <a:ln>
                  <a:noFill/>
                </a:ln>
                <a:solidFill>
                  <a:prstClr val="black"/>
                </a:solidFill>
                <a:effectLst/>
                <a:uLnTx/>
                <a:uFillTx/>
                <a:latin typeface="Arial"/>
                <a:ea typeface="Calibri"/>
                <a:cs typeface="Calibri"/>
              </a:rPr>
              <a:t>el</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dirty="0">
                <a:ln>
                  <a:noFill/>
                </a:ln>
                <a:solidFill>
                  <a:srgbClr val="E11D9F"/>
                </a:solidFill>
                <a:effectLst/>
                <a:uLnTx/>
                <a:uFillTx/>
                <a:latin typeface="Arial"/>
                <a:ea typeface="Calibri"/>
                <a:cs typeface="Calibri"/>
              </a:rPr>
              <a:t>Sistema </a:t>
            </a:r>
            <a:r>
              <a:rPr kumimoji="0" lang="en-US" sz="3200" b="1" i="0" u="none" strike="noStrike" kern="1200" cap="none" spc="0" normalizeH="0" baseline="0" noProof="0" err="1">
                <a:ln>
                  <a:noFill/>
                </a:ln>
                <a:solidFill>
                  <a:srgbClr val="E11D9F"/>
                </a:solidFill>
                <a:effectLst/>
                <a:uLnTx/>
                <a:uFillTx/>
                <a:latin typeface="Arial"/>
                <a:ea typeface="Calibri"/>
                <a:cs typeface="Calibri"/>
              </a:rPr>
              <a:t>Conóceles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implementado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por</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err="1">
                <a:ln>
                  <a:noFill/>
                </a:ln>
                <a:solidFill>
                  <a:prstClr val="black"/>
                </a:solidFill>
                <a:effectLst/>
                <a:uLnTx/>
                <a:uFillTx/>
                <a:latin typeface="Arial"/>
                <a:ea typeface="Calibri"/>
                <a:cs typeface="Calibri"/>
              </a:rPr>
              <a:t>el</a:t>
            </a:r>
            <a:r>
              <a:rPr kumimoji="0" lang="en-US" sz="3200" b="0" i="0" u="none" strike="noStrike" kern="1200" cap="none" spc="0" normalizeH="0" baseline="0" noProof="0" dirty="0">
                <a:ln>
                  <a:noFill/>
                </a:ln>
                <a:solidFill>
                  <a:prstClr val="black"/>
                </a:solidFill>
                <a:effectLst/>
                <a:uLnTx/>
                <a:uFillTx/>
                <a:latin typeface="Arial"/>
                <a:ea typeface="Calibri"/>
                <a:cs typeface="Calibri"/>
              </a:rPr>
              <a:t> IEPC Tabasco. </a:t>
            </a:r>
          </a:p>
        </p:txBody>
      </p:sp>
      <p:sp>
        <p:nvSpPr>
          <p:cNvPr id="7" name="Título 1">
            <a:extLst>
              <a:ext uri="{FF2B5EF4-FFF2-40B4-BE49-F238E27FC236}">
                <a16:creationId xmlns:a16="http://schemas.microsoft.com/office/drawing/2014/main" id="{0265A6AC-A588-B6DF-0ED1-A9ECA30A5542}"/>
              </a:ext>
            </a:extLst>
          </p:cNvPr>
          <p:cNvSpPr txBox="1">
            <a:spLocks/>
          </p:cNvSpPr>
          <p:nvPr/>
        </p:nvSpPr>
        <p:spPr>
          <a:xfrm>
            <a:off x="5180161" y="339338"/>
            <a:ext cx="12478109" cy="172528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dirty="0">
                <a:ln>
                  <a:noFill/>
                </a:ln>
                <a:solidFill>
                  <a:prstClr val="black"/>
                </a:solidFill>
                <a:effectLst/>
                <a:uLnTx/>
                <a:uFillTx/>
                <a:latin typeface="Arial"/>
                <a:ea typeface="Calibri"/>
                <a:cs typeface="Calibri"/>
              </a:rPr>
              <a:t>Individualización de la sanción</a:t>
            </a:r>
            <a:endParaRPr kumimoji="0" lang="es-MX" sz="4400" b="1" i="0" u="none" strike="noStrike" kern="1200" cap="none" spc="0" normalizeH="0" baseline="0" noProof="0" dirty="0">
              <a:ln>
                <a:noFill/>
              </a:ln>
              <a:solidFill>
                <a:prstClr val="black"/>
              </a:solidFill>
              <a:effectLst/>
              <a:uLnTx/>
              <a:uFillTx/>
              <a:latin typeface="Arial"/>
              <a:ea typeface="+mj-ea"/>
              <a:cs typeface="+mj-cs"/>
            </a:endParaRPr>
          </a:p>
        </p:txBody>
      </p:sp>
    </p:spTree>
    <p:extLst>
      <p:ext uri="{BB962C8B-B14F-4D97-AF65-F5344CB8AC3E}">
        <p14:creationId xmlns:p14="http://schemas.microsoft.com/office/powerpoint/2010/main" val="2270316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EB39C2A-1E1F-2E17-0FC6-D910B130FEC2}"/>
              </a:ext>
            </a:extLst>
          </p:cNvPr>
          <p:cNvSpPr txBox="1"/>
          <p:nvPr/>
        </p:nvSpPr>
        <p:spPr>
          <a:xfrm>
            <a:off x="450969" y="331637"/>
            <a:ext cx="4559061" cy="1015663"/>
          </a:xfrm>
          <a:prstGeom prst="rect">
            <a:avLst/>
          </a:prstGeom>
          <a:noFill/>
          <a:ln w="12700">
            <a:solidFill>
              <a:srgbClr val="E11D9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6000" b="1" i="0" u="none" strike="noStrike" kern="1200" cap="none" spc="0" normalizeH="0" baseline="0" noProof="0">
                <a:ln>
                  <a:noFill/>
                </a:ln>
                <a:solidFill>
                  <a:srgbClr val="E11D9F"/>
                </a:solidFill>
                <a:effectLst/>
                <a:uLnTx/>
                <a:uFillTx/>
                <a:latin typeface="Calibri"/>
                <a:ea typeface="Calibri"/>
                <a:cs typeface="Calibri"/>
              </a:rPr>
              <a:t>PES/77/2024</a:t>
            </a:r>
          </a:p>
        </p:txBody>
      </p:sp>
      <p:sp>
        <p:nvSpPr>
          <p:cNvPr id="5" name="CuadroTexto 4">
            <a:extLst>
              <a:ext uri="{FF2B5EF4-FFF2-40B4-BE49-F238E27FC236}">
                <a16:creationId xmlns:a16="http://schemas.microsoft.com/office/drawing/2014/main" id="{13769756-267A-C507-CBC8-D5AF85D697A8}"/>
              </a:ext>
            </a:extLst>
          </p:cNvPr>
          <p:cNvSpPr txBox="1"/>
          <p:nvPr/>
        </p:nvSpPr>
        <p:spPr>
          <a:xfrm>
            <a:off x="185468" y="1616822"/>
            <a:ext cx="17472802" cy="8463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a:ea typeface="+mn-ea"/>
                <a:cs typeface="Arial"/>
              </a:rPr>
              <a:t>Condición</a:t>
            </a:r>
            <a:r>
              <a:rPr kumimoji="0" lang="en-US" sz="3200" b="1" i="0" u="none" strike="noStrike" kern="1200" cap="none" spc="0" normalizeH="0" baseline="0" noProof="0" dirty="0">
                <a:ln>
                  <a:noFill/>
                </a:ln>
                <a:solidFill>
                  <a:prstClr val="black"/>
                </a:solidFill>
                <a:effectLst/>
                <a:uLnTx/>
                <a:uFillTx/>
                <a:latin typeface="Arial"/>
                <a:ea typeface="+mn-ea"/>
                <a:cs typeface="Arial"/>
              </a:rPr>
              <a:t> </a:t>
            </a:r>
            <a:r>
              <a:rPr kumimoji="0" lang="en-US" sz="3200" b="1" i="0" u="none" strike="noStrike" kern="1200" cap="none" spc="0" normalizeH="0" baseline="0" noProof="0" dirty="0" err="1">
                <a:ln>
                  <a:noFill/>
                </a:ln>
                <a:solidFill>
                  <a:prstClr val="black"/>
                </a:solidFill>
                <a:effectLst/>
                <a:uLnTx/>
                <a:uFillTx/>
                <a:latin typeface="Arial"/>
                <a:ea typeface="+mn-ea"/>
                <a:cs typeface="Arial"/>
              </a:rPr>
              <a:t>económica</a:t>
            </a:r>
            <a:r>
              <a:rPr kumimoji="0" lang="en-US" sz="3200" b="1" i="0" u="none" strike="noStrike" kern="1200" cap="none" spc="0" normalizeH="0" baseline="0" noProof="0" dirty="0">
                <a:ln>
                  <a:noFill/>
                </a:ln>
                <a:solidFill>
                  <a:prstClr val="black"/>
                </a:solidFill>
                <a:effectLst/>
                <a:uLnTx/>
                <a:uFillTx/>
                <a:latin typeface="Arial"/>
                <a:ea typeface="+mn-ea"/>
                <a:cs typeface="Arial"/>
              </a:rPr>
              <a:t> :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los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montos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del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financiamiento</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público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que se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aprobaron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al PAN, PRI, PRD, PVEM, PT y MC para sus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actividades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ordinarias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en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el 2024</a:t>
            </a:r>
            <a:r>
              <a:rPr kumimoji="0" lang="en-US" sz="3200" b="0" i="0" u="none" strike="noStrike" kern="1200" cap="none" spc="0" normalizeH="0" baseline="0" noProof="0" dirty="0">
                <a:ln>
                  <a:noFill/>
                </a:ln>
                <a:solidFill>
                  <a:prstClr val="black"/>
                </a:solidFill>
                <a:effectLst/>
                <a:uLnTx/>
                <a:uFillTx/>
                <a:latin typeface="Arial"/>
                <a:ea typeface="Calibri"/>
                <a:cs typeface="Calibri"/>
              </a:rPr>
              <a:t> y de lo que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mensualmente</a:t>
            </a:r>
            <a:r>
              <a:rPr kumimoji="0" lang="en-US" sz="3200" b="0" i="0" u="none" strike="noStrike" kern="1200" cap="none" spc="0" normalizeH="0" baseline="0" noProof="0" dirty="0">
                <a:ln>
                  <a:noFill/>
                </a:ln>
                <a:solidFill>
                  <a:prstClr val="black"/>
                </a:solidFill>
                <a:effectLst/>
                <a:uLnTx/>
                <a:uFillTx/>
                <a:latin typeface="Arial"/>
                <a:ea typeface="Calibri"/>
                <a:cs typeface="Calibri"/>
              </a:rPr>
              <a:t> se le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ministra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corresponde</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los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siguientes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montos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a:t>
            </a:r>
            <a:endParaRPr kumimoji="0" lang="en-US" sz="3200" b="1" i="0" u="none" strike="noStrike" kern="1200" cap="none" spc="0" normalizeH="0" baseline="0" noProof="0" dirty="0">
              <a:ln>
                <a:noFill/>
              </a:ln>
              <a:solidFill>
                <a:srgbClr val="E11D9F"/>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Calibri"/>
                <a:cs typeface="Calibri"/>
              </a:rPr>
              <a:t>Lo anterior con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independencia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del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financiamiento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público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federal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anual</a:t>
            </a:r>
            <a:r>
              <a:rPr kumimoji="0" lang="en-US" sz="3200" b="0" i="0" u="none" strike="noStrike" kern="1200" cap="none" spc="0" normalizeH="0" baseline="0" noProof="0" dirty="0">
                <a:ln>
                  <a:noFill/>
                </a:ln>
                <a:solidFill>
                  <a:prstClr val="black"/>
                </a:solidFill>
                <a:effectLst/>
                <a:uLnTx/>
                <a:uFillTx/>
                <a:latin typeface="Arial"/>
                <a:ea typeface="Calibri"/>
                <a:cs typeface="Calibri"/>
              </a:rPr>
              <a:t> 2024 que se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determinó</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recibirán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través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del Instituto Nacional Electoral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derivado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del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acuerdo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INE/CG493/2023</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a:ea typeface="Calibri"/>
              <a:cs typeface="Arial"/>
            </a:endParaRPr>
          </a:p>
        </p:txBody>
      </p:sp>
      <p:sp>
        <p:nvSpPr>
          <p:cNvPr id="7" name="Título 1">
            <a:extLst>
              <a:ext uri="{FF2B5EF4-FFF2-40B4-BE49-F238E27FC236}">
                <a16:creationId xmlns:a16="http://schemas.microsoft.com/office/drawing/2014/main" id="{0265A6AC-A588-B6DF-0ED1-A9ECA30A5542}"/>
              </a:ext>
            </a:extLst>
          </p:cNvPr>
          <p:cNvSpPr txBox="1">
            <a:spLocks/>
          </p:cNvSpPr>
          <p:nvPr/>
        </p:nvSpPr>
        <p:spPr>
          <a:xfrm>
            <a:off x="5180161" y="-2471"/>
            <a:ext cx="12478109" cy="172528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dirty="0">
                <a:ln>
                  <a:noFill/>
                </a:ln>
                <a:solidFill>
                  <a:prstClr val="black"/>
                </a:solidFill>
                <a:effectLst/>
                <a:uLnTx/>
                <a:uFillTx/>
                <a:latin typeface="Arial"/>
                <a:ea typeface="Calibri"/>
                <a:cs typeface="Calibri"/>
              </a:rPr>
              <a:t>Individualización de la sanción</a:t>
            </a:r>
            <a:endParaRPr kumimoji="0" lang="es-MX" sz="44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3" name="Tabla 2">
            <a:extLst>
              <a:ext uri="{FF2B5EF4-FFF2-40B4-BE49-F238E27FC236}">
                <a16:creationId xmlns:a16="http://schemas.microsoft.com/office/drawing/2014/main" id="{1D2498CD-ACB3-931B-C05C-E98445F8C669}"/>
              </a:ext>
            </a:extLst>
          </p:cNvPr>
          <p:cNvGraphicFramePr>
            <a:graphicFrameLocks noGrp="1"/>
          </p:cNvGraphicFramePr>
          <p:nvPr>
            <p:extLst>
              <p:ext uri="{D42A27DB-BD31-4B8C-83A1-F6EECF244321}">
                <p14:modId xmlns:p14="http://schemas.microsoft.com/office/powerpoint/2010/main" val="2821064108"/>
              </p:ext>
            </p:extLst>
          </p:nvPr>
        </p:nvGraphicFramePr>
        <p:xfrm>
          <a:off x="537948" y="3801520"/>
          <a:ext cx="16767841" cy="3836416"/>
        </p:xfrm>
        <a:graphic>
          <a:graphicData uri="http://schemas.openxmlformats.org/drawingml/2006/table">
            <a:tbl>
              <a:tblPr bandRow="1">
                <a:tableStyleId>{D27102A9-8310-4765-A935-A1911B00CA55}</a:tableStyleId>
              </a:tblPr>
              <a:tblGrid>
                <a:gridCol w="5079998">
                  <a:extLst>
                    <a:ext uri="{9D8B030D-6E8A-4147-A177-3AD203B41FA5}">
                      <a16:colId xmlns:a16="http://schemas.microsoft.com/office/drawing/2014/main" val="1823612307"/>
                    </a:ext>
                  </a:extLst>
                </a:gridCol>
                <a:gridCol w="4368799">
                  <a:extLst>
                    <a:ext uri="{9D8B030D-6E8A-4147-A177-3AD203B41FA5}">
                      <a16:colId xmlns:a16="http://schemas.microsoft.com/office/drawing/2014/main" val="178576507"/>
                    </a:ext>
                  </a:extLst>
                </a:gridCol>
                <a:gridCol w="7319044">
                  <a:extLst>
                    <a:ext uri="{9D8B030D-6E8A-4147-A177-3AD203B41FA5}">
                      <a16:colId xmlns:a16="http://schemas.microsoft.com/office/drawing/2014/main" val="2899941651"/>
                    </a:ext>
                  </a:extLst>
                </a:gridCol>
              </a:tblGrid>
              <a:tr h="727456">
                <a:tc>
                  <a:txBody>
                    <a:bodyPr/>
                    <a:lstStyle/>
                    <a:p>
                      <a:pPr algn="ctr" rtl="0" fontAlgn="base"/>
                      <a:r>
                        <a:rPr lang="es-MX" sz="3200" b="1" dirty="0">
                          <a:effectLst/>
                        </a:rPr>
                        <a:t>Partido Político </a:t>
                      </a:r>
                    </a:p>
                  </a:txBody>
                  <a:tcPr marL="66675" marR="66675"/>
                </a:tc>
                <a:tc>
                  <a:txBody>
                    <a:bodyPr/>
                    <a:lstStyle/>
                    <a:p>
                      <a:pPr algn="ctr" rtl="0" fontAlgn="base"/>
                      <a:r>
                        <a:rPr lang="es-MX" sz="3200" b="1" dirty="0">
                          <a:effectLst/>
                        </a:rPr>
                        <a:t>Monto anual</a:t>
                      </a:r>
                    </a:p>
                  </a:txBody>
                  <a:tcPr marL="66675" marR="66675"/>
                </a:tc>
                <a:tc>
                  <a:txBody>
                    <a:bodyPr/>
                    <a:lstStyle/>
                    <a:p>
                      <a:pPr algn="ctr" rtl="0" fontAlgn="base"/>
                      <a:r>
                        <a:rPr lang="es-MX" sz="3200" b="1" dirty="0">
                          <a:effectLst/>
                        </a:rPr>
                        <a:t>Ministración mensual</a:t>
                      </a:r>
                    </a:p>
                  </a:txBody>
                  <a:tcPr marL="66675" marR="66675"/>
                </a:tc>
                <a:extLst>
                  <a:ext uri="{0D108BD9-81ED-4DB2-BD59-A6C34878D82A}">
                    <a16:rowId xmlns:a16="http://schemas.microsoft.com/office/drawing/2014/main" val="3751946565"/>
                  </a:ext>
                </a:extLst>
              </a:tr>
              <a:tr h="484970">
                <a:tc>
                  <a:txBody>
                    <a:bodyPr/>
                    <a:lstStyle/>
                    <a:p>
                      <a:pPr algn="ctr" rtl="0" fontAlgn="base"/>
                      <a:r>
                        <a:rPr lang="es-MX" sz="2800" dirty="0">
                          <a:effectLst/>
                        </a:rPr>
                        <a:t>PAN </a:t>
                      </a:r>
                    </a:p>
                  </a:txBody>
                  <a:tcPr marL="66675" marR="66675"/>
                </a:tc>
                <a:tc>
                  <a:txBody>
                    <a:bodyPr/>
                    <a:lstStyle/>
                    <a:p>
                      <a:pPr lvl="0" algn="ctr">
                        <a:buNone/>
                      </a:pPr>
                      <a:r>
                        <a:rPr lang="es-MX" sz="2800" b="0" i="0" u="none" strike="noStrike" noProof="0" dirty="0">
                          <a:effectLst/>
                          <a:latin typeface="Calibri"/>
                        </a:rPr>
                        <a:t>$1’213,762.72</a:t>
                      </a:r>
                      <a:endParaRPr lang="es-MX" dirty="0"/>
                    </a:p>
                  </a:txBody>
                  <a:tcPr marL="66675" marR="66675"/>
                </a:tc>
                <a:tc>
                  <a:txBody>
                    <a:bodyPr/>
                    <a:lstStyle/>
                    <a:p>
                      <a:pPr lvl="0" algn="ctr">
                        <a:buNone/>
                      </a:pPr>
                      <a:r>
                        <a:rPr lang="es-MX" sz="2800" b="0" i="0" u="none" strike="noStrike" noProof="0" dirty="0">
                          <a:effectLst/>
                          <a:latin typeface="Calibri"/>
                        </a:rPr>
                        <a:t>$101,146.89</a:t>
                      </a:r>
                      <a:endParaRPr lang="es-MX" sz="2800" dirty="0">
                        <a:effectLst/>
                      </a:endParaRPr>
                    </a:p>
                  </a:txBody>
                  <a:tcPr marL="66675" marR="66675"/>
                </a:tc>
                <a:extLst>
                  <a:ext uri="{0D108BD9-81ED-4DB2-BD59-A6C34878D82A}">
                    <a16:rowId xmlns:a16="http://schemas.microsoft.com/office/drawing/2014/main" val="4070699286"/>
                  </a:ext>
                </a:extLst>
              </a:tr>
              <a:tr h="484970">
                <a:tc>
                  <a:txBody>
                    <a:bodyPr/>
                    <a:lstStyle/>
                    <a:p>
                      <a:pPr algn="ctr" rtl="0" fontAlgn="base"/>
                      <a:r>
                        <a:rPr lang="es-MX" sz="2800" dirty="0">
                          <a:effectLst/>
                        </a:rPr>
                        <a:t>PRI </a:t>
                      </a:r>
                    </a:p>
                  </a:txBody>
                  <a:tcPr marL="66675" marR="66675"/>
                </a:tc>
                <a:tc>
                  <a:txBody>
                    <a:bodyPr/>
                    <a:lstStyle/>
                    <a:p>
                      <a:pPr lvl="0" algn="ctr">
                        <a:buNone/>
                      </a:pPr>
                      <a:r>
                        <a:rPr lang="es-MX" sz="2800" b="0" i="0" u="none" strike="noStrike" noProof="0" dirty="0">
                          <a:effectLst/>
                          <a:latin typeface="Calibri"/>
                        </a:rPr>
                        <a:t>$7’373,434.66</a:t>
                      </a:r>
                      <a:endParaRPr lang="es-MX" dirty="0"/>
                    </a:p>
                  </a:txBody>
                  <a:tcPr marL="66675" marR="66675"/>
                </a:tc>
                <a:tc>
                  <a:txBody>
                    <a:bodyPr/>
                    <a:lstStyle/>
                    <a:p>
                      <a:pPr lvl="0" algn="ctr">
                        <a:buNone/>
                      </a:pPr>
                      <a:r>
                        <a:rPr lang="es-MX" sz="2800" b="0" i="0" u="none" strike="noStrike" noProof="0" dirty="0">
                          <a:effectLst/>
                          <a:latin typeface="Calibri"/>
                        </a:rPr>
                        <a:t>$614,452.89 </a:t>
                      </a:r>
                      <a:endParaRPr lang="es-MX" dirty="0"/>
                    </a:p>
                  </a:txBody>
                  <a:tcPr marL="66675" marR="66675"/>
                </a:tc>
                <a:extLst>
                  <a:ext uri="{0D108BD9-81ED-4DB2-BD59-A6C34878D82A}">
                    <a16:rowId xmlns:a16="http://schemas.microsoft.com/office/drawing/2014/main" val="3324248035"/>
                  </a:ext>
                </a:extLst>
              </a:tr>
              <a:tr h="484970">
                <a:tc>
                  <a:txBody>
                    <a:bodyPr/>
                    <a:lstStyle/>
                    <a:p>
                      <a:pPr algn="ctr" rtl="0" fontAlgn="base"/>
                      <a:r>
                        <a:rPr lang="es-MX" sz="2800" dirty="0">
                          <a:effectLst/>
                        </a:rPr>
                        <a:t>PRD </a:t>
                      </a:r>
                    </a:p>
                  </a:txBody>
                  <a:tcPr marL="66675" marR="66675"/>
                </a:tc>
                <a:tc>
                  <a:txBody>
                    <a:bodyPr/>
                    <a:lstStyle/>
                    <a:p>
                      <a:pPr lvl="0" algn="ctr">
                        <a:buNone/>
                      </a:pPr>
                      <a:r>
                        <a:rPr lang="es-MX" sz="2800" b="0" i="0" u="none" strike="noStrike" noProof="0" dirty="0">
                          <a:effectLst/>
                          <a:latin typeface="Calibri"/>
                        </a:rPr>
                        <a:t>$10’058,318.96 </a:t>
                      </a:r>
                      <a:endParaRPr lang="es-MX" dirty="0"/>
                    </a:p>
                  </a:txBody>
                  <a:tcPr marL="66675" marR="66675"/>
                </a:tc>
                <a:tc>
                  <a:txBody>
                    <a:bodyPr/>
                    <a:lstStyle/>
                    <a:p>
                      <a:pPr lvl="0" algn="ctr">
                        <a:buNone/>
                      </a:pPr>
                      <a:r>
                        <a:rPr lang="es-MX" sz="2800" b="0" i="0" u="none" strike="noStrike" noProof="0" dirty="0">
                          <a:effectLst/>
                          <a:latin typeface="Calibri"/>
                        </a:rPr>
                        <a:t>$838,193.25 </a:t>
                      </a:r>
                      <a:endParaRPr lang="es-MX" dirty="0"/>
                    </a:p>
                  </a:txBody>
                  <a:tcPr marL="66675" marR="66675"/>
                </a:tc>
                <a:extLst>
                  <a:ext uri="{0D108BD9-81ED-4DB2-BD59-A6C34878D82A}">
                    <a16:rowId xmlns:a16="http://schemas.microsoft.com/office/drawing/2014/main" val="2693812624"/>
                  </a:ext>
                </a:extLst>
              </a:tr>
              <a:tr h="507999">
                <a:tc>
                  <a:txBody>
                    <a:bodyPr/>
                    <a:lstStyle/>
                    <a:p>
                      <a:pPr algn="ctr" rtl="0" fontAlgn="base"/>
                      <a:r>
                        <a:rPr lang="es-MX" sz="2800" dirty="0">
                          <a:effectLst/>
                        </a:rPr>
                        <a:t>PT</a:t>
                      </a:r>
                    </a:p>
                  </a:txBody>
                  <a:tcPr marL="66675" marR="66675"/>
                </a:tc>
                <a:tc>
                  <a:txBody>
                    <a:bodyPr/>
                    <a:lstStyle/>
                    <a:p>
                      <a:pPr lvl="0" algn="ctr">
                        <a:buNone/>
                      </a:pPr>
                      <a:r>
                        <a:rPr lang="es-MX" sz="2800" b="0" i="0" u="none" strike="noStrike" noProof="0" dirty="0">
                          <a:effectLst/>
                          <a:latin typeface="Calibri"/>
                        </a:rPr>
                        <a:t>$1’213,762.72 </a:t>
                      </a:r>
                      <a:endParaRPr lang="es-MX" dirty="0"/>
                    </a:p>
                  </a:txBody>
                  <a:tcPr marL="66675" marR="66675"/>
                </a:tc>
                <a:tc>
                  <a:txBody>
                    <a:bodyPr/>
                    <a:lstStyle/>
                    <a:p>
                      <a:pPr lvl="0" algn="ctr">
                        <a:buNone/>
                      </a:pPr>
                      <a:r>
                        <a:rPr lang="es-MX" sz="2800" b="0" i="0" u="none" strike="noStrike" noProof="0" dirty="0">
                          <a:effectLst/>
                          <a:latin typeface="Calibri"/>
                        </a:rPr>
                        <a:t>$101,146.89 </a:t>
                      </a:r>
                      <a:endParaRPr lang="es-MX" dirty="0"/>
                    </a:p>
                  </a:txBody>
                  <a:tcPr marL="66675" marR="66675"/>
                </a:tc>
                <a:extLst>
                  <a:ext uri="{0D108BD9-81ED-4DB2-BD59-A6C34878D82A}">
                    <a16:rowId xmlns:a16="http://schemas.microsoft.com/office/drawing/2014/main" val="3987845776"/>
                  </a:ext>
                </a:extLst>
              </a:tr>
              <a:tr h="484970">
                <a:tc>
                  <a:txBody>
                    <a:bodyPr/>
                    <a:lstStyle/>
                    <a:p>
                      <a:pPr algn="ctr" rtl="0" fontAlgn="base"/>
                      <a:r>
                        <a:rPr lang="es-MX" sz="2800" dirty="0">
                          <a:effectLst/>
                        </a:rPr>
                        <a:t>PT</a:t>
                      </a:r>
                    </a:p>
                  </a:txBody>
                  <a:tcPr marL="66675" marR="66675"/>
                </a:tc>
                <a:tc>
                  <a:txBody>
                    <a:bodyPr/>
                    <a:lstStyle/>
                    <a:p>
                      <a:pPr lvl="0" algn="ctr">
                        <a:buNone/>
                      </a:pPr>
                      <a:r>
                        <a:rPr lang="es-MX" sz="2800" b="0" i="0" u="none" strike="noStrike" noProof="0" dirty="0">
                          <a:effectLst/>
                          <a:latin typeface="Calibri"/>
                        </a:rPr>
                        <a:t>$6’804,211.85 </a:t>
                      </a:r>
                      <a:endParaRPr lang="es-MX" dirty="0"/>
                    </a:p>
                  </a:txBody>
                  <a:tcPr marL="66675" marR="66675"/>
                </a:tc>
                <a:tc>
                  <a:txBody>
                    <a:bodyPr/>
                    <a:lstStyle/>
                    <a:p>
                      <a:pPr lvl="0" algn="ctr">
                        <a:buNone/>
                      </a:pPr>
                      <a:r>
                        <a:rPr lang="es-MX" sz="2800" b="0" i="0" u="none" strike="noStrike" noProof="0" dirty="0">
                          <a:effectLst/>
                          <a:latin typeface="Calibri"/>
                        </a:rPr>
                        <a:t>$567,017.65</a:t>
                      </a:r>
                      <a:endParaRPr lang="es-MX" dirty="0"/>
                    </a:p>
                  </a:txBody>
                  <a:tcPr marL="66675" marR="66675"/>
                </a:tc>
                <a:extLst>
                  <a:ext uri="{0D108BD9-81ED-4DB2-BD59-A6C34878D82A}">
                    <a16:rowId xmlns:a16="http://schemas.microsoft.com/office/drawing/2014/main" val="3854525241"/>
                  </a:ext>
                </a:extLst>
              </a:tr>
              <a:tr h="484970">
                <a:tc>
                  <a:txBody>
                    <a:bodyPr/>
                    <a:lstStyle/>
                    <a:p>
                      <a:pPr algn="ctr" rtl="0" fontAlgn="base"/>
                      <a:r>
                        <a:rPr lang="es-MX" sz="2800" dirty="0">
                          <a:effectLst/>
                        </a:rPr>
                        <a:t>MC </a:t>
                      </a:r>
                    </a:p>
                  </a:txBody>
                  <a:tcPr marL="66675" marR="66675"/>
                </a:tc>
                <a:tc>
                  <a:txBody>
                    <a:bodyPr/>
                    <a:lstStyle/>
                    <a:p>
                      <a:pPr lvl="0" algn="ctr">
                        <a:buNone/>
                      </a:pPr>
                      <a:r>
                        <a:rPr lang="es-MX" sz="2800" b="0" i="0" u="none" strike="noStrike" noProof="0" dirty="0">
                          <a:effectLst/>
                          <a:latin typeface="Calibri"/>
                        </a:rPr>
                        <a:t>$5’321,457.37</a:t>
                      </a:r>
                      <a:endParaRPr lang="es-MX" dirty="0"/>
                    </a:p>
                  </a:txBody>
                  <a:tcPr marL="66675" marR="66675"/>
                </a:tc>
                <a:tc>
                  <a:txBody>
                    <a:bodyPr/>
                    <a:lstStyle/>
                    <a:p>
                      <a:pPr lvl="0" algn="ctr">
                        <a:buNone/>
                      </a:pPr>
                      <a:r>
                        <a:rPr lang="es-MX" sz="2800" b="0" i="0" u="none" strike="noStrike" noProof="0" dirty="0">
                          <a:effectLst/>
                          <a:latin typeface="Calibri"/>
                        </a:rPr>
                        <a:t>$443,454.78</a:t>
                      </a:r>
                      <a:endParaRPr lang="es-MX" dirty="0"/>
                    </a:p>
                  </a:txBody>
                  <a:tcPr marL="66675" marR="66675"/>
                </a:tc>
                <a:extLst>
                  <a:ext uri="{0D108BD9-81ED-4DB2-BD59-A6C34878D82A}">
                    <a16:rowId xmlns:a16="http://schemas.microsoft.com/office/drawing/2014/main" val="2058522395"/>
                  </a:ext>
                </a:extLst>
              </a:tr>
            </a:tbl>
          </a:graphicData>
        </a:graphic>
      </p:graphicFrame>
    </p:spTree>
    <p:extLst>
      <p:ext uri="{BB962C8B-B14F-4D97-AF65-F5344CB8AC3E}">
        <p14:creationId xmlns:p14="http://schemas.microsoft.com/office/powerpoint/2010/main" val="34134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653637" y="6374461"/>
            <a:ext cx="548375" cy="450665"/>
          </a:xfrm>
          <a:custGeom>
            <a:avLst/>
            <a:gdLst/>
            <a:ahLst/>
            <a:cxnLst/>
            <a:rect l="l" t="t" r="r" b="b"/>
            <a:pathLst>
              <a:path w="548375" h="450665">
                <a:moveTo>
                  <a:pt x="0" y="0"/>
                </a:moveTo>
                <a:lnTo>
                  <a:pt x="548376" y="0"/>
                </a:lnTo>
                <a:lnTo>
                  <a:pt x="548376" y="450665"/>
                </a:lnTo>
                <a:lnTo>
                  <a:pt x="0" y="4506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36824" y="7271540"/>
            <a:ext cx="548375" cy="450665"/>
          </a:xfrm>
          <a:custGeom>
            <a:avLst/>
            <a:gdLst/>
            <a:ahLst/>
            <a:cxnLst/>
            <a:rect l="l" t="t" r="r" b="b"/>
            <a:pathLst>
              <a:path w="548375" h="450665">
                <a:moveTo>
                  <a:pt x="0" y="0"/>
                </a:moveTo>
                <a:lnTo>
                  <a:pt x="548375" y="0"/>
                </a:lnTo>
                <a:lnTo>
                  <a:pt x="548375" y="450664"/>
                </a:lnTo>
                <a:lnTo>
                  <a:pt x="0" y="4506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7909939" y="323909"/>
            <a:ext cx="548375" cy="450665"/>
          </a:xfrm>
          <a:custGeom>
            <a:avLst/>
            <a:gdLst/>
            <a:ahLst/>
            <a:cxnLst/>
            <a:rect l="l" t="t" r="r" b="b"/>
            <a:pathLst>
              <a:path w="548375" h="450665">
                <a:moveTo>
                  <a:pt x="0" y="0"/>
                </a:moveTo>
                <a:lnTo>
                  <a:pt x="548375" y="0"/>
                </a:lnTo>
                <a:lnTo>
                  <a:pt x="548375" y="450665"/>
                </a:lnTo>
                <a:lnTo>
                  <a:pt x="0" y="4506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7" name="Imagen 6">
            <a:extLst>
              <a:ext uri="{FF2B5EF4-FFF2-40B4-BE49-F238E27FC236}">
                <a16:creationId xmlns:a16="http://schemas.microsoft.com/office/drawing/2014/main" id="{9B35E47B-6B36-B762-6D40-BD4B4BB999FA}"/>
              </a:ext>
            </a:extLst>
          </p:cNvPr>
          <p:cNvPicPr>
            <a:picLocks noChangeAspect="1"/>
          </p:cNvPicPr>
          <p:nvPr/>
        </p:nvPicPr>
        <p:blipFill>
          <a:blip r:embed="rId4"/>
          <a:stretch>
            <a:fillRect/>
          </a:stretch>
        </p:blipFill>
        <p:spPr>
          <a:xfrm>
            <a:off x="-449" y="551463"/>
            <a:ext cx="18288897" cy="8148905"/>
          </a:xfrm>
          <a:prstGeom prst="rect">
            <a:avLst/>
          </a:prstGeom>
        </p:spPr>
      </p:pic>
    </p:spTree>
    <p:extLst>
      <p:ext uri="{BB962C8B-B14F-4D97-AF65-F5344CB8AC3E}">
        <p14:creationId xmlns:p14="http://schemas.microsoft.com/office/powerpoint/2010/main" val="442123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EB39C2A-1E1F-2E17-0FC6-D910B130FEC2}"/>
              </a:ext>
            </a:extLst>
          </p:cNvPr>
          <p:cNvSpPr txBox="1"/>
          <p:nvPr/>
        </p:nvSpPr>
        <p:spPr>
          <a:xfrm>
            <a:off x="450969" y="331637"/>
            <a:ext cx="4559061" cy="1015663"/>
          </a:xfrm>
          <a:prstGeom prst="rect">
            <a:avLst/>
          </a:prstGeom>
          <a:noFill/>
          <a:ln w="12700">
            <a:solidFill>
              <a:srgbClr val="E11D9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6000" b="1" i="0" u="none" strike="noStrike" kern="1200" cap="none" spc="0" normalizeH="0" baseline="0" noProof="0">
                <a:ln>
                  <a:noFill/>
                </a:ln>
                <a:solidFill>
                  <a:srgbClr val="E11D9F"/>
                </a:solidFill>
                <a:effectLst/>
                <a:uLnTx/>
                <a:uFillTx/>
                <a:latin typeface="Calibri"/>
                <a:ea typeface="Calibri"/>
                <a:cs typeface="Calibri"/>
              </a:rPr>
              <a:t>PES/77/2024</a:t>
            </a:r>
          </a:p>
        </p:txBody>
      </p:sp>
      <p:sp>
        <p:nvSpPr>
          <p:cNvPr id="5" name="CuadroTexto 4">
            <a:extLst>
              <a:ext uri="{FF2B5EF4-FFF2-40B4-BE49-F238E27FC236}">
                <a16:creationId xmlns:a16="http://schemas.microsoft.com/office/drawing/2014/main" id="{13769756-267A-C507-CBC8-D5AF85D697A8}"/>
              </a:ext>
            </a:extLst>
          </p:cNvPr>
          <p:cNvSpPr txBox="1"/>
          <p:nvPr/>
        </p:nvSpPr>
        <p:spPr>
          <a:xfrm>
            <a:off x="450969" y="2064620"/>
            <a:ext cx="17472802"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a:ea typeface="+mn-ea"/>
                <a:cs typeface="Arial"/>
              </a:rPr>
              <a:t>Condición</a:t>
            </a:r>
            <a:r>
              <a:rPr kumimoji="0" lang="en-US" sz="3200" b="1" i="0" u="none" strike="noStrike" kern="1200" cap="none" spc="0" normalizeH="0" baseline="0" noProof="0" dirty="0">
                <a:ln>
                  <a:noFill/>
                </a:ln>
                <a:solidFill>
                  <a:prstClr val="black"/>
                </a:solidFill>
                <a:effectLst/>
                <a:uLnTx/>
                <a:uFillTx/>
                <a:latin typeface="Arial"/>
                <a:ea typeface="+mn-ea"/>
                <a:cs typeface="Arial"/>
              </a:rPr>
              <a:t> </a:t>
            </a:r>
            <a:r>
              <a:rPr kumimoji="0" lang="en-US" sz="3200" b="1" i="0" u="none" strike="noStrike" kern="1200" cap="none" spc="0" normalizeH="0" baseline="0" noProof="0" dirty="0" err="1">
                <a:ln>
                  <a:noFill/>
                </a:ln>
                <a:solidFill>
                  <a:prstClr val="black"/>
                </a:solidFill>
                <a:effectLst/>
                <a:uLnTx/>
                <a:uFillTx/>
                <a:latin typeface="Arial"/>
                <a:ea typeface="+mn-ea"/>
                <a:cs typeface="Arial"/>
              </a:rPr>
              <a:t>económica</a:t>
            </a:r>
            <a:r>
              <a:rPr kumimoji="0" lang="en-US" sz="3200" b="1" i="0" u="none" strike="noStrike" kern="1200" cap="none" spc="0" normalizeH="0" baseline="0" noProof="0" dirty="0">
                <a:ln>
                  <a:noFill/>
                </a:ln>
                <a:solidFill>
                  <a:prstClr val="black"/>
                </a:solidFill>
                <a:effectLst/>
                <a:uLnTx/>
                <a:uFillTx/>
                <a:latin typeface="Arial"/>
                <a:ea typeface="+mn-ea"/>
                <a:cs typeface="Arial"/>
              </a:rPr>
              <a:t>:</a:t>
            </a:r>
            <a:r>
              <a:rPr kumimoji="0" lang="en-US" sz="3200" b="1" i="0" u="none" strike="noStrike" kern="1200" cap="none" spc="0" normalizeH="0" baseline="0" noProof="0" dirty="0">
                <a:ln>
                  <a:noFill/>
                </a:ln>
                <a:solidFill>
                  <a:prstClr val="black"/>
                </a:solidFill>
                <a:effectLst/>
                <a:uLnTx/>
                <a:uFillTx/>
                <a:latin typeface="Arial"/>
                <a:ea typeface="Calibri"/>
                <a:cs typeface="Arial"/>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conforme</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 la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información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proporcionada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por</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los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candidatos</a:t>
            </a:r>
            <a:r>
              <a:rPr kumimoji="0" lang="en-US" sz="3200" b="1" i="0" u="none" strike="noStrike" kern="1200" cap="none" spc="0" normalizeH="0" noProof="0" dirty="0">
                <a:ln>
                  <a:noFill/>
                </a:ln>
                <a:solidFill>
                  <a:srgbClr val="E11D9F"/>
                </a:solidFill>
                <a:effectLst/>
                <a:uLnTx/>
                <a:uFillTx/>
                <a:latin typeface="Arial"/>
                <a:ea typeface="Calibri"/>
                <a:cs typeface="Calibri"/>
              </a:rPr>
              <a:t> </a:t>
            </a:r>
            <a:r>
              <a:rPr kumimoji="0" lang="en-US" sz="3200" b="1" i="0" u="none" strike="noStrike" kern="1200" cap="none" spc="0" normalizeH="0" noProof="0" dirty="0" err="1">
                <a:ln>
                  <a:noFill/>
                </a:ln>
                <a:solidFill>
                  <a:srgbClr val="E11D9F"/>
                </a:solidFill>
                <a:effectLst/>
                <a:uLnTx/>
                <a:uFillTx/>
                <a:latin typeface="Arial"/>
                <a:ea typeface="Calibri"/>
                <a:cs typeface="Calibri"/>
              </a:rPr>
              <a:t>independietes</a:t>
            </a:r>
            <a:r>
              <a:rPr kumimoji="0" lang="en-US" sz="3200" b="0" i="0" u="none" strike="noStrike" kern="1200" cap="none" spc="0" normalizeH="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en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sus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formularios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aceptación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candidatura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y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su</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declaración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fiscal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anual</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ingreso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remitida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por</a:t>
            </a:r>
            <a:r>
              <a:rPr kumimoji="0" lang="en-US" sz="3200" b="0" i="0" u="none" strike="noStrike" kern="1200" cap="none" spc="0" normalizeH="0" baseline="0" noProof="0" dirty="0">
                <a:ln>
                  <a:noFill/>
                </a:ln>
                <a:solidFill>
                  <a:prstClr val="black"/>
                </a:solidFill>
                <a:effectLst/>
                <a:uLnTx/>
                <a:uFillTx/>
                <a:latin typeface="Arial"/>
                <a:ea typeface="Calibri"/>
                <a:cs typeface="Calibri"/>
              </a:rPr>
              <a:t> la Administración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Desconcentrada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Recaudación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del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Servicio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 Administración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Tributaria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en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el Estado de Tabasco;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cuentan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con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ingresos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suficientes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y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tienen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la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capacidad</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económica</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para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afrontar</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las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posibles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sanciones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que se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emitan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ante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cualquier</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violación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 la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normatividad</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y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principios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electorales</a:t>
            </a:r>
            <a:endParaRPr kumimoji="0" lang="en-US" sz="3200" b="1" i="0" u="none" strike="noStrike" kern="1200" cap="none" spc="0" normalizeH="0" baseline="0" noProof="0" dirty="0">
              <a:ln>
                <a:noFill/>
              </a:ln>
              <a:solidFill>
                <a:srgbClr val="E11D9F"/>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E11D9F"/>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a:ea typeface="Calibri"/>
                <a:cs typeface="Calibri"/>
              </a:rPr>
              <a:t>Condiciones</a:t>
            </a:r>
            <a:r>
              <a:rPr kumimoji="0" lang="en-US" sz="3200" b="1"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dirty="0" err="1">
                <a:ln>
                  <a:noFill/>
                </a:ln>
                <a:solidFill>
                  <a:prstClr val="black"/>
                </a:solidFill>
                <a:effectLst/>
                <a:uLnTx/>
                <a:uFillTx/>
                <a:latin typeface="Arial"/>
                <a:ea typeface="Calibri"/>
                <a:cs typeface="Calibri"/>
              </a:rPr>
              <a:t>externas</a:t>
            </a:r>
            <a:r>
              <a:rPr kumimoji="0" lang="en-US" sz="3200" b="1" i="0" u="none" strike="noStrike" kern="1200" cap="none" spc="0" normalizeH="0" baseline="0" noProof="0" dirty="0">
                <a:ln>
                  <a:noFill/>
                </a:ln>
                <a:solidFill>
                  <a:prstClr val="black"/>
                </a:solidFill>
                <a:effectLst/>
                <a:uLnTx/>
                <a:uFillTx/>
                <a:latin typeface="Arial"/>
                <a:ea typeface="Calibri"/>
                <a:cs typeface="Calibri"/>
              </a:rPr>
              <a:t> y </a:t>
            </a:r>
            <a:r>
              <a:rPr kumimoji="0" lang="en-US" sz="3200" b="1" i="0" u="none" strike="noStrike" kern="1200" cap="none" spc="0" normalizeH="0" baseline="0" noProof="0" dirty="0" err="1">
                <a:ln>
                  <a:noFill/>
                </a:ln>
                <a:solidFill>
                  <a:prstClr val="black"/>
                </a:solidFill>
                <a:effectLst/>
                <a:uLnTx/>
                <a:uFillTx/>
                <a:latin typeface="Arial"/>
                <a:ea typeface="Calibri"/>
                <a:cs typeface="Calibri"/>
              </a:rPr>
              <a:t>medios</a:t>
            </a:r>
            <a:r>
              <a:rPr kumimoji="0" lang="en-US" sz="3200" b="1" i="0" u="none" strike="noStrike" kern="1200" cap="none" spc="0" normalizeH="0" baseline="0" noProof="0" dirty="0">
                <a:ln>
                  <a:noFill/>
                </a:ln>
                <a:solidFill>
                  <a:prstClr val="black"/>
                </a:solidFill>
                <a:effectLst/>
                <a:uLnTx/>
                <a:uFillTx/>
                <a:latin typeface="Arial"/>
                <a:ea typeface="Calibri"/>
                <a:cs typeface="Calibri"/>
              </a:rPr>
              <a:t> de </a:t>
            </a:r>
            <a:r>
              <a:rPr kumimoji="0" lang="en-US" sz="3200" b="1" i="0" u="none" strike="noStrike" kern="1200" cap="none" spc="0" normalizeH="0" baseline="0" noProof="0" dirty="0" err="1">
                <a:ln>
                  <a:noFill/>
                </a:ln>
                <a:solidFill>
                  <a:prstClr val="black"/>
                </a:solidFill>
                <a:effectLst/>
                <a:uLnTx/>
                <a:uFillTx/>
                <a:latin typeface="Arial"/>
                <a:ea typeface="Calibri"/>
                <a:cs typeface="Calibri"/>
              </a:rPr>
              <a:t>ejecución</a:t>
            </a:r>
            <a:r>
              <a:rPr kumimoji="0" lang="en-US" sz="3200" b="1"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a:ln>
                  <a:noFill/>
                </a:ln>
                <a:solidFill>
                  <a:prstClr val="black"/>
                </a:solidFill>
                <a:effectLst/>
                <a:uLnTx/>
                <a:uFillTx/>
                <a:latin typeface="Arial"/>
                <a:ea typeface="Calibri"/>
                <a:cs typeface="Calibri"/>
              </a:rPr>
              <a:t>El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sistema</a:t>
            </a:r>
            <a:r>
              <a:rPr kumimoji="0" lang="en-US" sz="3200" b="0" i="1" u="none" strike="noStrike" kern="1200" cap="none" spc="0" normalizeH="0" baseline="0" noProof="0" dirty="0">
                <a:ln>
                  <a:noFill/>
                </a:ln>
                <a:solidFill>
                  <a:srgbClr val="E11D9F"/>
                </a:solidFill>
                <a:effectLst/>
                <a:uLnTx/>
                <a:uFillTx/>
                <a:latin typeface="Arial"/>
                <a:ea typeface="Calibri"/>
                <a:cs typeface="Calibri"/>
              </a:rPr>
              <a:t> </a:t>
            </a:r>
            <a:r>
              <a:rPr kumimoji="0" lang="en-US" sz="3200" b="0" i="1" u="none" strike="noStrike" kern="1200" cap="none" spc="0" normalizeH="0" baseline="0" noProof="0" dirty="0" err="1">
                <a:ln>
                  <a:noFill/>
                </a:ln>
                <a:solidFill>
                  <a:srgbClr val="E11D9F"/>
                </a:solidFill>
                <a:effectLst/>
                <a:uLnTx/>
                <a:uFillTx/>
                <a:latin typeface="Arial"/>
                <a:ea typeface="Calibri"/>
                <a:cs typeface="Calibri"/>
              </a:rPr>
              <a:t>Conóceles</a:t>
            </a:r>
            <a:r>
              <a:rPr kumimoji="0" lang="en-US" sz="3200" b="0" i="1" u="none" strike="noStrike" kern="1200" cap="none" spc="0" normalizeH="0" baseline="0" noProof="0" dirty="0">
                <a:ln>
                  <a:noFill/>
                </a:ln>
                <a:solidFill>
                  <a:srgbClr val="E11D9F"/>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únicamente</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lang="en-US" sz="3200" dirty="0" err="1">
                <a:solidFill>
                  <a:prstClr val="black"/>
                </a:solidFill>
                <a:latin typeface="Arial"/>
                <a:ea typeface="Calibri"/>
                <a:cs typeface="Calibri"/>
              </a:rPr>
              <a:t>trata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dirty="0">
                <a:ln>
                  <a:noFill/>
                </a:ln>
                <a:solidFill>
                  <a:srgbClr val="E11D9F"/>
                </a:solidFill>
                <a:effectLst/>
                <a:uLnTx/>
                <a:uFillTx/>
                <a:latin typeface="Arial"/>
                <a:ea typeface="Calibri"/>
                <a:cs typeface="Calibri"/>
              </a:rPr>
              <a:t>el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incumplimiento</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u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omisión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de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su</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obligación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para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acatar</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cabalidad</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los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acuerdos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Lineamientos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y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Proceso</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Técnico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Operativo</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del Sistema para que se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actualice</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o configure la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infracción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E11D9F"/>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a:ea typeface="Calibri"/>
                <a:cs typeface="Arial"/>
              </a:rPr>
              <a:t>Beneficio</a:t>
            </a:r>
            <a:r>
              <a:rPr kumimoji="0" lang="en-US" sz="3200" b="1" i="0" u="none" strike="noStrike" kern="1200" cap="none" spc="0" normalizeH="0" baseline="0" noProof="0" dirty="0">
                <a:ln>
                  <a:noFill/>
                </a:ln>
                <a:solidFill>
                  <a:srgbClr val="000000"/>
                </a:solidFill>
                <a:effectLst/>
                <a:uLnTx/>
                <a:uFillTx/>
                <a:latin typeface="Arial"/>
                <a:ea typeface="Calibri"/>
                <a:cs typeface="Arial"/>
              </a:rPr>
              <a:t>, </a:t>
            </a:r>
            <a:r>
              <a:rPr kumimoji="0" lang="en-US" sz="3200" b="1" i="0" u="none" strike="noStrike" kern="1200" cap="none" spc="0" normalizeH="0" baseline="0" noProof="0" dirty="0" err="1">
                <a:ln>
                  <a:noFill/>
                </a:ln>
                <a:solidFill>
                  <a:srgbClr val="000000"/>
                </a:solidFill>
                <a:effectLst/>
                <a:uLnTx/>
                <a:uFillTx/>
                <a:latin typeface="Arial"/>
                <a:ea typeface="Calibri"/>
                <a:cs typeface="Arial"/>
              </a:rPr>
              <a:t>lucro</a:t>
            </a:r>
            <a:r>
              <a:rPr kumimoji="0" lang="en-US" sz="3200" b="1" i="0" u="none" strike="noStrike" kern="1200" cap="none" spc="0" normalizeH="0" baseline="0" noProof="0" dirty="0">
                <a:ln>
                  <a:noFill/>
                </a:ln>
                <a:solidFill>
                  <a:srgbClr val="000000"/>
                </a:solidFill>
                <a:effectLst/>
                <a:uLnTx/>
                <a:uFillTx/>
                <a:latin typeface="Arial"/>
                <a:ea typeface="Calibri"/>
                <a:cs typeface="Arial"/>
              </a:rPr>
              <a:t> o </a:t>
            </a:r>
            <a:r>
              <a:rPr kumimoji="0" lang="en-US" sz="3200" b="1" i="0" u="none" strike="noStrike" kern="1200" cap="none" spc="0" normalizeH="0" baseline="0" noProof="0" dirty="0" err="1">
                <a:ln>
                  <a:noFill/>
                </a:ln>
                <a:solidFill>
                  <a:srgbClr val="000000"/>
                </a:solidFill>
                <a:effectLst/>
                <a:uLnTx/>
                <a:uFillTx/>
                <a:latin typeface="Arial"/>
                <a:ea typeface="Calibri"/>
                <a:cs typeface="Arial"/>
              </a:rPr>
              <a:t>daño</a:t>
            </a:r>
            <a:r>
              <a:rPr kumimoji="0" lang="en-US" sz="3200" b="1" i="0" u="none" strike="noStrike" kern="1200" cap="none" spc="0" normalizeH="0" baseline="0" noProof="0" dirty="0">
                <a:ln>
                  <a:noFill/>
                </a:ln>
                <a:solidFill>
                  <a:srgbClr val="000000"/>
                </a:solidFill>
                <a:effectLst/>
                <a:uLnTx/>
                <a:uFillTx/>
                <a:latin typeface="Arial"/>
                <a:ea typeface="Calibri"/>
                <a:cs typeface="Arial"/>
              </a:rPr>
              <a:t>. </a:t>
            </a:r>
            <a:r>
              <a:rPr kumimoji="0" lang="en-US" sz="3200" b="0" i="0" u="none" strike="noStrike" kern="1200" cap="none" spc="0" normalizeH="0" baseline="0" noProof="0" dirty="0">
                <a:ln>
                  <a:noFill/>
                </a:ln>
                <a:solidFill>
                  <a:srgbClr val="000000"/>
                </a:solidFill>
                <a:effectLst/>
                <a:uLnTx/>
                <a:uFillTx/>
                <a:latin typeface="Arial"/>
                <a:ea typeface="Calibri"/>
                <a:cs typeface="Arial"/>
              </a:rPr>
              <a:t>No se </a:t>
            </a:r>
            <a:r>
              <a:rPr kumimoji="0" lang="en-US" sz="3200" b="0" i="0" u="none" strike="noStrike" kern="1200" cap="none" spc="0" normalizeH="0" baseline="0" noProof="0" dirty="0" err="1">
                <a:ln>
                  <a:noFill/>
                </a:ln>
                <a:solidFill>
                  <a:srgbClr val="000000"/>
                </a:solidFill>
                <a:effectLst/>
                <a:uLnTx/>
                <a:uFillTx/>
                <a:latin typeface="Arial"/>
                <a:ea typeface="Calibri"/>
                <a:cs typeface="Arial"/>
              </a:rPr>
              <a:t>acredita</a:t>
            </a:r>
            <a:r>
              <a:rPr kumimoji="0" lang="en-US" sz="3200" b="0" i="0" u="none" strike="noStrike" kern="1200" cap="none" spc="0" normalizeH="0" baseline="0" noProof="0" dirty="0">
                <a:ln>
                  <a:noFill/>
                </a:ln>
                <a:solidFill>
                  <a:srgbClr val="000000"/>
                </a:solidFill>
                <a:effectLst/>
                <a:uLnTx/>
                <a:uFillTx/>
                <a:latin typeface="Arial"/>
                <a:ea typeface="Calibri"/>
                <a:cs typeface="Arial"/>
              </a:rPr>
              <a:t> </a:t>
            </a:r>
            <a:r>
              <a:rPr kumimoji="0" lang="en-US" sz="3200" b="0" i="0" u="none" strike="noStrike" kern="1200" cap="none" spc="0" normalizeH="0" baseline="0" noProof="0" dirty="0" err="1">
                <a:ln>
                  <a:noFill/>
                </a:ln>
                <a:solidFill>
                  <a:srgbClr val="000000"/>
                </a:solidFill>
                <a:effectLst/>
                <a:uLnTx/>
                <a:uFillTx/>
                <a:latin typeface="Arial"/>
                <a:ea typeface="Calibri"/>
                <a:cs typeface="Arial"/>
              </a:rPr>
              <a:t>en</a:t>
            </a:r>
            <a:r>
              <a:rPr kumimoji="0" lang="en-US" sz="3200" b="0" i="0" u="none" strike="noStrike" kern="1200" cap="none" spc="0" normalizeH="0" baseline="0" noProof="0" dirty="0">
                <a:ln>
                  <a:noFill/>
                </a:ln>
                <a:solidFill>
                  <a:srgbClr val="000000"/>
                </a:solidFill>
                <a:effectLst/>
                <a:uLnTx/>
                <a:uFillTx/>
                <a:latin typeface="Arial"/>
                <a:ea typeface="Calibri"/>
                <a:cs typeface="Arial"/>
              </a:rPr>
              <a:t> </a:t>
            </a:r>
            <a:r>
              <a:rPr kumimoji="0" lang="en-US" sz="3200" b="0" i="0" u="none" strike="noStrike" kern="1200" cap="none" spc="0" normalizeH="0" baseline="0" noProof="0" dirty="0" err="1">
                <a:ln>
                  <a:noFill/>
                </a:ln>
                <a:solidFill>
                  <a:srgbClr val="000000"/>
                </a:solidFill>
                <a:effectLst/>
                <a:uLnTx/>
                <a:uFillTx/>
                <a:latin typeface="Arial"/>
                <a:ea typeface="Calibri"/>
                <a:cs typeface="Arial"/>
              </a:rPr>
              <a:t>virtud</a:t>
            </a:r>
            <a:r>
              <a:rPr kumimoji="0" lang="en-US" sz="3200" b="0" i="0" u="none" strike="noStrike" kern="1200" cap="none" spc="0" normalizeH="0" baseline="0" noProof="0" dirty="0">
                <a:ln>
                  <a:noFill/>
                </a:ln>
                <a:solidFill>
                  <a:srgbClr val="000000"/>
                </a:solidFill>
                <a:effectLst/>
                <a:uLnTx/>
                <a:uFillTx/>
                <a:latin typeface="Arial"/>
                <a:ea typeface="Calibri"/>
                <a:cs typeface="Arial"/>
              </a:rPr>
              <a:t> de que se </a:t>
            </a:r>
            <a:r>
              <a:rPr kumimoji="0" lang="en-US" sz="3200" b="1" i="0" u="none" strike="noStrike" kern="1200" cap="none" spc="0" normalizeH="0" baseline="0" noProof="0" dirty="0" err="1">
                <a:ln>
                  <a:noFill/>
                </a:ln>
                <a:solidFill>
                  <a:srgbClr val="E11D9F"/>
                </a:solidFill>
                <a:effectLst/>
                <a:uLnTx/>
                <a:uFillTx/>
                <a:latin typeface="Arial"/>
                <a:ea typeface="Calibri"/>
                <a:cs typeface="Arial"/>
              </a:rPr>
              <a:t>deriva</a:t>
            </a:r>
            <a:r>
              <a:rPr kumimoji="0" lang="en-US" sz="3200" b="1" i="0" u="none" strike="noStrike" kern="1200" cap="none" spc="0" normalizeH="0" baseline="0" noProof="0" dirty="0">
                <a:ln>
                  <a:noFill/>
                </a:ln>
                <a:solidFill>
                  <a:srgbClr val="E11D9F"/>
                </a:solidFill>
                <a:effectLst/>
                <a:uLnTx/>
                <a:uFillTx/>
                <a:latin typeface="Arial"/>
                <a:ea typeface="Calibri"/>
                <a:cs typeface="Arial"/>
              </a:rPr>
              <a:t> de </a:t>
            </a:r>
            <a:r>
              <a:rPr kumimoji="0" lang="en-US" sz="3200" b="1" i="0" u="none" strike="noStrike" kern="1200" cap="none" spc="0" normalizeH="0" baseline="0" noProof="0" dirty="0" err="1">
                <a:ln>
                  <a:noFill/>
                </a:ln>
                <a:solidFill>
                  <a:srgbClr val="E11D9F"/>
                </a:solidFill>
                <a:effectLst/>
                <a:uLnTx/>
                <a:uFillTx/>
                <a:latin typeface="Arial"/>
                <a:ea typeface="Calibri"/>
                <a:cs typeface="Arial"/>
              </a:rPr>
              <a:t>una</a:t>
            </a:r>
            <a:r>
              <a:rPr kumimoji="0" lang="en-US" sz="3200" b="1" i="0" u="none" strike="noStrike" kern="1200" cap="none" spc="0" normalizeH="0" baseline="0" noProof="0" dirty="0">
                <a:ln>
                  <a:noFill/>
                </a:ln>
                <a:solidFill>
                  <a:srgbClr val="E11D9F"/>
                </a:solidFill>
                <a:effectLst/>
                <a:uLnTx/>
                <a:uFillTx/>
                <a:latin typeface="Arial"/>
                <a:ea typeface="Calibri"/>
                <a:cs typeface="Arial"/>
              </a:rPr>
              <a:t> </a:t>
            </a:r>
            <a:r>
              <a:rPr kumimoji="0" lang="en-US" sz="3200" b="1" i="0" u="none" strike="noStrike" kern="1200" cap="none" spc="0" normalizeH="0" baseline="0" noProof="0" dirty="0" err="1">
                <a:ln>
                  <a:noFill/>
                </a:ln>
                <a:solidFill>
                  <a:srgbClr val="E11D9F"/>
                </a:solidFill>
                <a:effectLst/>
                <a:uLnTx/>
                <a:uFillTx/>
                <a:latin typeface="Arial"/>
                <a:ea typeface="Calibri"/>
                <a:cs typeface="Arial"/>
              </a:rPr>
              <a:t>conducta</a:t>
            </a:r>
            <a:r>
              <a:rPr kumimoji="0" lang="en-US" sz="3200" b="1" i="0" u="none" strike="noStrike" kern="1200" cap="none" spc="0" normalizeH="0" baseline="0" noProof="0" dirty="0">
                <a:ln>
                  <a:noFill/>
                </a:ln>
                <a:solidFill>
                  <a:srgbClr val="E11D9F"/>
                </a:solidFill>
                <a:effectLst/>
                <a:uLnTx/>
                <a:uFillTx/>
                <a:latin typeface="Arial"/>
                <a:ea typeface="Calibri"/>
                <a:cs typeface="Arial"/>
              </a:rPr>
              <a:t> </a:t>
            </a:r>
            <a:r>
              <a:rPr kumimoji="0" lang="en-US" sz="3200" b="1" i="0" u="none" strike="noStrike" kern="1200" cap="none" spc="0" normalizeH="0" baseline="0" noProof="0" dirty="0" err="1">
                <a:ln>
                  <a:noFill/>
                </a:ln>
                <a:solidFill>
                  <a:srgbClr val="E11D9F"/>
                </a:solidFill>
                <a:effectLst/>
                <a:uLnTx/>
                <a:uFillTx/>
                <a:latin typeface="Arial"/>
                <a:ea typeface="Calibri"/>
                <a:cs typeface="Arial"/>
              </a:rPr>
              <a:t>omisiva</a:t>
            </a:r>
            <a:r>
              <a:rPr kumimoji="0" lang="en-US" sz="3200" b="1" i="0" u="none" strike="noStrike" kern="1200" cap="none" spc="0" normalizeH="0" baseline="0" noProof="0" dirty="0">
                <a:ln>
                  <a:noFill/>
                </a:ln>
                <a:solidFill>
                  <a:srgbClr val="E11D9F"/>
                </a:solidFill>
                <a:effectLst/>
                <a:uLnTx/>
                <a:uFillTx/>
                <a:latin typeface="Arial"/>
                <a:ea typeface="Calibri"/>
                <a:cs typeface="Arial"/>
              </a:rPr>
              <a:t>.</a:t>
            </a:r>
            <a:r>
              <a:rPr kumimoji="0" lang="en-US" sz="3200" b="0" i="0" u="none" strike="noStrike" kern="1200" cap="none" spc="0" normalizeH="0" baseline="0" noProof="0" dirty="0">
                <a:ln>
                  <a:noFill/>
                </a:ln>
                <a:solidFill>
                  <a:srgbClr val="000000"/>
                </a:solidFill>
                <a:effectLst/>
                <a:uLnTx/>
                <a:uFillTx/>
                <a:latin typeface="Arial"/>
                <a:ea typeface="Calibri"/>
                <a:cs typeface="Arial"/>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Calibri"/>
            </a:endParaRPr>
          </a:p>
        </p:txBody>
      </p:sp>
      <p:sp>
        <p:nvSpPr>
          <p:cNvPr id="7" name="Título 1">
            <a:extLst>
              <a:ext uri="{FF2B5EF4-FFF2-40B4-BE49-F238E27FC236}">
                <a16:creationId xmlns:a16="http://schemas.microsoft.com/office/drawing/2014/main" id="{0265A6AC-A588-B6DF-0ED1-A9ECA30A5542}"/>
              </a:ext>
            </a:extLst>
          </p:cNvPr>
          <p:cNvSpPr txBox="1">
            <a:spLocks/>
          </p:cNvSpPr>
          <p:nvPr/>
        </p:nvSpPr>
        <p:spPr>
          <a:xfrm>
            <a:off x="5180161" y="339338"/>
            <a:ext cx="12478109" cy="172528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dirty="0">
                <a:ln>
                  <a:noFill/>
                </a:ln>
                <a:solidFill>
                  <a:prstClr val="black"/>
                </a:solidFill>
                <a:effectLst/>
                <a:uLnTx/>
                <a:uFillTx/>
                <a:latin typeface="Arial"/>
                <a:ea typeface="Calibri"/>
                <a:cs typeface="Calibri"/>
              </a:rPr>
              <a:t>Individualización de la sanción</a:t>
            </a:r>
            <a:endParaRPr kumimoji="0" lang="es-MX" sz="4400" b="1" i="0" u="none" strike="noStrike" kern="1200" cap="none" spc="0" normalizeH="0" baseline="0" noProof="0" dirty="0">
              <a:ln>
                <a:noFill/>
              </a:ln>
              <a:solidFill>
                <a:prstClr val="black"/>
              </a:solidFill>
              <a:effectLst/>
              <a:uLnTx/>
              <a:uFillTx/>
              <a:latin typeface="Arial"/>
              <a:ea typeface="+mj-ea"/>
              <a:cs typeface="+mj-cs"/>
            </a:endParaRPr>
          </a:p>
        </p:txBody>
      </p:sp>
    </p:spTree>
    <p:extLst>
      <p:ext uri="{BB962C8B-B14F-4D97-AF65-F5344CB8AC3E}">
        <p14:creationId xmlns:p14="http://schemas.microsoft.com/office/powerpoint/2010/main" val="1170952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EB39C2A-1E1F-2E17-0FC6-D910B130FEC2}"/>
              </a:ext>
            </a:extLst>
          </p:cNvPr>
          <p:cNvSpPr txBox="1"/>
          <p:nvPr/>
        </p:nvSpPr>
        <p:spPr>
          <a:xfrm>
            <a:off x="450969" y="331637"/>
            <a:ext cx="4559061" cy="1015663"/>
          </a:xfrm>
          <a:prstGeom prst="rect">
            <a:avLst/>
          </a:prstGeom>
          <a:noFill/>
          <a:ln w="12700">
            <a:solidFill>
              <a:srgbClr val="E11D9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6000" b="1" i="0" u="none" strike="noStrike" kern="1200" cap="none" spc="0" normalizeH="0" baseline="0" noProof="0">
                <a:ln>
                  <a:noFill/>
                </a:ln>
                <a:solidFill>
                  <a:srgbClr val="E11D9F"/>
                </a:solidFill>
                <a:effectLst/>
                <a:uLnTx/>
                <a:uFillTx/>
                <a:latin typeface="Calibri"/>
                <a:ea typeface="Calibri"/>
                <a:cs typeface="Calibri"/>
              </a:rPr>
              <a:t>PES/77/2024</a:t>
            </a:r>
          </a:p>
        </p:txBody>
      </p:sp>
      <p:sp>
        <p:nvSpPr>
          <p:cNvPr id="5" name="CuadroTexto 4">
            <a:extLst>
              <a:ext uri="{FF2B5EF4-FFF2-40B4-BE49-F238E27FC236}">
                <a16:creationId xmlns:a16="http://schemas.microsoft.com/office/drawing/2014/main" id="{13769756-267A-C507-CBC8-D5AF85D697A8}"/>
              </a:ext>
            </a:extLst>
          </p:cNvPr>
          <p:cNvSpPr txBox="1"/>
          <p:nvPr/>
        </p:nvSpPr>
        <p:spPr>
          <a:xfrm>
            <a:off x="450969" y="2064620"/>
            <a:ext cx="17472802"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a:ea typeface="+mn-ea"/>
                <a:cs typeface="Arial"/>
              </a:rPr>
              <a:t>Reincidencia</a:t>
            </a:r>
            <a:r>
              <a:rPr kumimoji="0" lang="en-US" sz="3200" b="1" i="0" u="none" strike="noStrike" kern="1200" cap="none" spc="0" normalizeH="0" baseline="0" noProof="0" dirty="0">
                <a:ln>
                  <a:noFill/>
                </a:ln>
                <a:solidFill>
                  <a:prstClr val="black"/>
                </a:solidFill>
                <a:effectLst/>
                <a:uLnTx/>
                <a:uFillTx/>
                <a:latin typeface="Arial"/>
                <a:ea typeface="+mn-ea"/>
                <a:cs typeface="Arial"/>
              </a:rPr>
              <a:t>:</a:t>
            </a:r>
            <a:r>
              <a:rPr kumimoji="0" lang="en-US" sz="3200" b="1" i="0" u="none" strike="noStrike" kern="1200" cap="none" spc="0" normalizeH="0" baseline="0" noProof="0" dirty="0">
                <a:ln>
                  <a:noFill/>
                </a:ln>
                <a:solidFill>
                  <a:prstClr val="black"/>
                </a:solidFill>
                <a:effectLst/>
                <a:uLnTx/>
                <a:uFillTx/>
                <a:latin typeface="Arial"/>
                <a:ea typeface="Calibri"/>
                <a:cs typeface="Arial"/>
              </a:rPr>
              <a:t> </a:t>
            </a:r>
            <a:r>
              <a:rPr kumimoji="0" lang="en-US" sz="3200" b="1" i="0" u="none" strike="noStrike" kern="1200" cap="none" spc="0" normalizeH="0" baseline="0" noProof="0" dirty="0">
                <a:ln>
                  <a:noFill/>
                </a:ln>
                <a:solidFill>
                  <a:srgbClr val="E11D9F"/>
                </a:solidFill>
                <a:effectLst/>
                <a:uLnTx/>
                <a:uFillTx/>
                <a:latin typeface="Arial"/>
                <a:ea typeface="Calibri"/>
                <a:cs typeface="Calibri"/>
              </a:rPr>
              <a:t>Los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partidos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políticos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y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candidatos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independientes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infractores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no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tienen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calidad</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de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reincidentes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dado que no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existen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en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los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archivos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este</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órgano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electoral,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antecedentes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o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resolución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firme</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emitida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por</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el</a:t>
            </a:r>
            <a:r>
              <a:rPr kumimoji="0" lang="en-US" sz="3200" b="0" i="0" u="none" strike="noStrike" kern="1200" cap="none" spc="0" normalizeH="0" baseline="0" noProof="0" dirty="0">
                <a:ln>
                  <a:noFill/>
                </a:ln>
                <a:solidFill>
                  <a:prstClr val="black"/>
                </a:solidFill>
                <a:effectLst/>
                <a:uLnTx/>
                <a:uFillTx/>
                <a:latin typeface="Arial"/>
                <a:ea typeface="Calibri"/>
                <a:cs typeface="Calibri"/>
              </a:rPr>
              <a:t> Consejo Estatal,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en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la que se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hubieren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sancionado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por</a:t>
            </a:r>
            <a:r>
              <a:rPr kumimoji="0" lang="en-US" sz="3200" b="0" i="0" u="none" strike="noStrike" kern="1200" cap="none" spc="0" normalizeH="0" baseline="0" noProof="0" dirty="0">
                <a:ln>
                  <a:noFill/>
                </a:ln>
                <a:solidFill>
                  <a:prstClr val="black"/>
                </a:solidFill>
                <a:effectLst/>
                <a:uLnTx/>
                <a:uFillTx/>
                <a:latin typeface="Arial"/>
                <a:ea typeface="Calibri"/>
                <a:cs typeface="Calibri"/>
              </a:rPr>
              <a:t> la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misma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infracción</a:t>
            </a:r>
            <a:r>
              <a:rPr kumimoji="0" lang="en-US" sz="3200" b="0" i="0" u="none" strike="noStrike" kern="1200" cap="none" spc="0" normalizeH="0" baseline="0" noProof="0" dirty="0">
                <a:ln>
                  <a:noFill/>
                </a:ln>
                <a:solidFill>
                  <a:prstClr val="black"/>
                </a:solidFill>
                <a:effectLst/>
                <a:uLnTx/>
                <a:uFillTx/>
                <a:latin typeface="Arial"/>
                <a:ea typeface="Calibri"/>
                <a:cs typeface="Calibri"/>
              </a:rPr>
              <a:t>.</a:t>
            </a:r>
            <a:endParaRPr kumimoji="0" lang="en-US" sz="3200" b="1" i="0" u="none" strike="noStrike" kern="1200" cap="none" spc="0" normalizeH="0" baseline="0" noProof="0" dirty="0">
              <a:ln>
                <a:noFill/>
              </a:ln>
              <a:solidFill>
                <a:srgbClr val="E11D9F"/>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a:ea typeface="Calibri"/>
                <a:cs typeface="Calibri"/>
              </a:rPr>
              <a:t>Intencionalidad</a:t>
            </a:r>
            <a:r>
              <a:rPr kumimoji="0" lang="en-US" sz="3200" b="1" i="0" u="none" strike="noStrike" kern="1200" cap="none" spc="0" normalizeH="0" baseline="0" noProof="0" dirty="0">
                <a:ln>
                  <a:noFill/>
                </a:ln>
                <a:solidFill>
                  <a:prstClr val="black"/>
                </a:solidFill>
                <a:effectLst/>
                <a:uLnTx/>
                <a:uFillTx/>
                <a:latin typeface="Arial"/>
                <a:ea typeface="Calibri"/>
                <a:cs typeface="Calibri"/>
              </a:rPr>
              <a:t>:</a:t>
            </a:r>
            <a:r>
              <a:rPr kumimoji="0" lang="en-US" sz="3200" b="0" i="0" u="none" strike="noStrike" kern="1200" cap="none" spc="0" normalizeH="0" baseline="0" noProof="0" dirty="0">
                <a:ln>
                  <a:noFill/>
                </a:ln>
                <a:solidFill>
                  <a:prstClr val="black"/>
                </a:solidFill>
                <a:effectLst/>
                <a:uLnTx/>
                <a:uFillTx/>
                <a:latin typeface="Arial"/>
                <a:ea typeface="Calibri"/>
                <a:cs typeface="Calibri"/>
              </a:rPr>
              <a:t> se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considera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que la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conducta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y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comisión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 la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falta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fue</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intencional</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y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dolosa</a:t>
            </a:r>
            <a:r>
              <a:rPr kumimoji="0" lang="en-US" sz="3200" b="1" i="0" u="none" strike="noStrike" kern="1200" cap="none" spc="0" normalizeH="0" baseline="0" noProof="0" dirty="0">
                <a:ln>
                  <a:noFill/>
                </a:ln>
                <a:solidFill>
                  <a:srgbClr val="E11D9F"/>
                </a:solidFill>
                <a:effectLst/>
                <a:uLnTx/>
                <a:uFillTx/>
                <a:latin typeface="Arial"/>
                <a:ea typeface="Calibri"/>
                <a:cs typeface="Calibri"/>
              </a:rPr>
              <a:t>,</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ya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que, la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naturaleza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 la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obligación</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resulta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 las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disposiciones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legales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y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reglamentarias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de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observancia</a:t>
            </a:r>
            <a:r>
              <a:rPr kumimoji="0" lang="en-US" sz="3200" b="0" i="0" u="none" strike="noStrike" kern="1200" cap="none" spc="0" normalizeH="0" baseline="0" noProof="0" dirty="0">
                <a:ln>
                  <a:noFill/>
                </a:ln>
                <a:solidFill>
                  <a:prstClr val="black"/>
                </a:solidFill>
                <a:effectLst/>
                <a:uLnTx/>
                <a:uFillTx/>
                <a:latin typeface="Arial"/>
                <a:ea typeface="Calibri"/>
                <a:cs typeface="Calibri"/>
              </a:rPr>
              <a:t> general para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los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denunciados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y de las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cuales</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tuvieron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conocimiento</a:t>
            </a:r>
            <a:r>
              <a:rPr kumimoji="0" lang="en-US" sz="3200" b="0" i="0" u="none" strike="noStrike" kern="1200" cap="none" spc="0" normalizeH="0" baseline="0" noProof="0" dirty="0">
                <a:ln>
                  <a:noFill/>
                </a:ln>
                <a:solidFill>
                  <a:prstClr val="black"/>
                </a:solidFill>
                <a:effectLst/>
                <a:uLnTx/>
                <a:uFillTx/>
                <a:latin typeface="Arial"/>
                <a:ea typeface="Calibri"/>
                <a:cs typeface="Calibri"/>
              </a:rPr>
              <a:t>; y que </a:t>
            </a:r>
            <a:r>
              <a:rPr kumimoji="0" lang="en-US" sz="3200" b="0" i="0" u="none" strike="noStrike" kern="1200" cap="none" spc="0" normalizeH="0" baseline="0" noProof="0" dirty="0" err="1">
                <a:ln>
                  <a:noFill/>
                </a:ln>
                <a:solidFill>
                  <a:prstClr val="black"/>
                </a:solidFill>
                <a:effectLst/>
                <a:uLnTx/>
                <a:uFillTx/>
                <a:latin typeface="Arial"/>
                <a:ea typeface="Calibri"/>
                <a:cs typeface="Calibri"/>
              </a:rPr>
              <a:t>pese</a:t>
            </a:r>
            <a:r>
              <a:rPr kumimoji="0" lang="en-US" sz="3200" b="0" i="0" u="none" strike="noStrike" kern="1200" cap="none" spc="0" normalizeH="0" baseline="0" noProof="0" dirty="0">
                <a:ln>
                  <a:noFill/>
                </a:ln>
                <a:solidFill>
                  <a:prstClr val="black"/>
                </a:solidFill>
                <a:effectLst/>
                <a:uLnTx/>
                <a:uFillTx/>
                <a:latin typeface="Arial"/>
                <a:ea typeface="Calibri"/>
                <a:cs typeface="Calibri"/>
              </a:rPr>
              <a:t> a que </a:t>
            </a:r>
            <a:r>
              <a:rPr kumimoji="0" lang="en-US" sz="3200" b="1" i="0" u="none" strike="noStrike" kern="1200" cap="none" spc="0" normalizeH="0" baseline="0" noProof="0" dirty="0">
                <a:ln>
                  <a:noFill/>
                </a:ln>
                <a:solidFill>
                  <a:srgbClr val="E11D9F"/>
                </a:solidFill>
                <a:effectLst/>
                <a:uLnTx/>
                <a:uFillTx/>
                <a:latin typeface="Arial"/>
                <a:ea typeface="Calibri"/>
                <a:cs typeface="Calibri"/>
              </a:rPr>
              <a:t>se les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exhortó</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y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requirió</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capturaran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la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información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en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el Sistema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Conóceles</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incumplieron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con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tal</a:t>
            </a:r>
            <a:r>
              <a:rPr kumimoji="0" lang="en-US" sz="3200" b="1" i="0" u="none" strike="noStrike" kern="1200" cap="none" spc="0" normalizeH="0" baseline="0" noProof="0" dirty="0">
                <a:ln>
                  <a:noFill/>
                </a:ln>
                <a:solidFill>
                  <a:srgbClr val="E11D9F"/>
                </a:solidFill>
                <a:effectLst/>
                <a:uLnTx/>
                <a:uFillTx/>
                <a:latin typeface="Arial"/>
                <a:ea typeface="Calibri"/>
                <a:cs typeface="Calibri"/>
              </a:rPr>
              <a:t>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obligación</a:t>
            </a:r>
            <a:r>
              <a:rPr kumimoji="0" lang="en-US" sz="3200" b="1" i="0" u="none" strike="noStrike" kern="1200" cap="none" spc="0" normalizeH="0" baseline="0" noProof="0" dirty="0">
                <a:ln>
                  <a:noFill/>
                </a:ln>
                <a:solidFill>
                  <a:srgbClr val="E11D9F"/>
                </a:solidFill>
                <a:effectLst/>
                <a:uLnTx/>
                <a:uFillTx/>
                <a:latin typeface="Arial"/>
                <a:ea typeface="Calibri"/>
                <a:cs typeface="Calibri"/>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E11D9F"/>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a:ea typeface="Calibri"/>
                <a:cs typeface="Calibri"/>
              </a:rPr>
              <a:t>Otras</a:t>
            </a:r>
            <a:r>
              <a:rPr kumimoji="0" lang="en-US" sz="3200" b="1"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dirty="0" err="1">
                <a:ln>
                  <a:noFill/>
                </a:ln>
                <a:solidFill>
                  <a:prstClr val="black"/>
                </a:solidFill>
                <a:effectLst/>
                <a:uLnTx/>
                <a:uFillTx/>
                <a:latin typeface="Arial"/>
                <a:ea typeface="Calibri"/>
                <a:cs typeface="Calibri"/>
              </a:rPr>
              <a:t>agravantes</a:t>
            </a:r>
            <a:r>
              <a:rPr kumimoji="0" lang="en-US" sz="3200" b="1" i="0" u="none" strike="noStrike" kern="1200" cap="none" spc="0" normalizeH="0" baseline="0" noProof="0" dirty="0">
                <a:ln>
                  <a:noFill/>
                </a:ln>
                <a:solidFill>
                  <a:prstClr val="black"/>
                </a:solidFill>
                <a:effectLst/>
                <a:uLnTx/>
                <a:uFillTx/>
                <a:latin typeface="Arial"/>
                <a:ea typeface="Calibri"/>
                <a:cs typeface="Calibri"/>
              </a:rPr>
              <a:t> o </a:t>
            </a:r>
            <a:r>
              <a:rPr kumimoji="0" lang="en-US" sz="3200" b="1" i="0" u="none" strike="noStrike" kern="1200" cap="none" spc="0" normalizeH="0" baseline="0" noProof="0" dirty="0" err="1">
                <a:ln>
                  <a:noFill/>
                </a:ln>
                <a:solidFill>
                  <a:prstClr val="black"/>
                </a:solidFill>
                <a:effectLst/>
                <a:uLnTx/>
                <a:uFillTx/>
                <a:latin typeface="Arial"/>
                <a:ea typeface="Calibri"/>
                <a:cs typeface="Calibri"/>
              </a:rPr>
              <a:t>atenuantes</a:t>
            </a:r>
            <a:r>
              <a:rPr kumimoji="0" lang="en-US" sz="3200" b="1" i="0" u="none" strike="noStrike" kern="1200" cap="none" spc="0" normalizeH="0" baseline="0" noProof="0" dirty="0">
                <a:ln>
                  <a:noFill/>
                </a:ln>
                <a:solidFill>
                  <a:prstClr val="black"/>
                </a:solidFill>
                <a:effectLst/>
                <a:uLnTx/>
                <a:uFillTx/>
                <a:latin typeface="Arial"/>
                <a:ea typeface="Calibri"/>
                <a:cs typeface="Calibri"/>
              </a:rPr>
              <a:t>: </a:t>
            </a:r>
            <a:r>
              <a:rPr kumimoji="0" lang="en-US" sz="3200" b="1" i="0" u="none" strike="noStrike" kern="1200" cap="none" spc="0" normalizeH="0" baseline="0" noProof="0" dirty="0">
                <a:ln>
                  <a:noFill/>
                </a:ln>
                <a:solidFill>
                  <a:srgbClr val="E11D9F"/>
                </a:solidFill>
                <a:effectLst/>
                <a:uLnTx/>
                <a:uFillTx/>
                <a:latin typeface="Arial"/>
                <a:ea typeface="Calibri"/>
                <a:cs typeface="Calibri"/>
              </a:rPr>
              <a:t>no se </a:t>
            </a:r>
            <a:r>
              <a:rPr kumimoji="0" lang="en-US" sz="3200" b="1" i="0" u="none" strike="noStrike" kern="1200" cap="none" spc="0" normalizeH="0" baseline="0" noProof="0" dirty="0" err="1">
                <a:ln>
                  <a:noFill/>
                </a:ln>
                <a:solidFill>
                  <a:srgbClr val="E11D9F"/>
                </a:solidFill>
                <a:effectLst/>
                <a:uLnTx/>
                <a:uFillTx/>
                <a:latin typeface="Arial"/>
                <a:ea typeface="Calibri"/>
                <a:cs typeface="Calibri"/>
              </a:rPr>
              <a:t>desprenden</a:t>
            </a:r>
            <a:r>
              <a:rPr kumimoji="0" lang="en-US" sz="3200" b="1" i="0" u="none" strike="noStrike" kern="1200" cap="none" spc="0" normalizeH="0" baseline="0" noProof="0" dirty="0">
                <a:ln>
                  <a:noFill/>
                </a:ln>
                <a:solidFill>
                  <a:prstClr val="black"/>
                </a:solidFill>
                <a:effectLst/>
                <a:uLnTx/>
                <a:uFillTx/>
                <a:latin typeface="Arial"/>
                <a:ea typeface="Calibri"/>
                <a:cs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a:ea typeface="Calibri"/>
                <a:cs typeface="Arial"/>
              </a:rPr>
              <a:t>Calificación</a:t>
            </a:r>
            <a:r>
              <a:rPr kumimoji="0" lang="en-US" sz="3200" b="1" i="0" u="none" strike="noStrike" kern="1200" cap="none" spc="0" normalizeH="0" baseline="0" noProof="0" dirty="0">
                <a:ln>
                  <a:noFill/>
                </a:ln>
                <a:solidFill>
                  <a:prstClr val="black"/>
                </a:solidFill>
                <a:effectLst/>
                <a:uLnTx/>
                <a:uFillTx/>
                <a:latin typeface="Arial"/>
                <a:ea typeface="Calibri"/>
                <a:cs typeface="Arial"/>
              </a:rPr>
              <a:t> de la </a:t>
            </a:r>
            <a:r>
              <a:rPr kumimoji="0" lang="en-US" sz="3200" b="1" i="0" u="none" strike="noStrike" kern="1200" cap="none" spc="0" normalizeH="0" baseline="0" noProof="0" dirty="0" err="1">
                <a:ln>
                  <a:noFill/>
                </a:ln>
                <a:solidFill>
                  <a:prstClr val="black"/>
                </a:solidFill>
                <a:effectLst/>
                <a:uLnTx/>
                <a:uFillTx/>
                <a:latin typeface="Arial"/>
                <a:ea typeface="Calibri"/>
                <a:cs typeface="Arial"/>
              </a:rPr>
              <a:t>infracción</a:t>
            </a:r>
            <a:r>
              <a:rPr kumimoji="0" lang="en-US" sz="3200" b="1" i="0" u="none" strike="noStrike" kern="1200" cap="none" spc="0" normalizeH="0" baseline="0" noProof="0" dirty="0">
                <a:ln>
                  <a:noFill/>
                </a:ln>
                <a:solidFill>
                  <a:prstClr val="black"/>
                </a:solidFill>
                <a:effectLst/>
                <a:uLnTx/>
                <a:uFillTx/>
                <a:latin typeface="Arial"/>
                <a:ea typeface="Calibri"/>
                <a:cs typeface="Arial"/>
              </a:rPr>
              <a:t>: </a:t>
            </a:r>
            <a:r>
              <a:rPr kumimoji="0" lang="en-US" sz="3200" b="1" i="0" u="none" strike="noStrike" kern="1200" cap="none" spc="0" normalizeH="0" baseline="0" noProof="0" dirty="0">
                <a:ln>
                  <a:noFill/>
                </a:ln>
                <a:solidFill>
                  <a:srgbClr val="E11D9F"/>
                </a:solidFill>
                <a:effectLst/>
                <a:uLnTx/>
                <a:uFillTx/>
                <a:latin typeface="Arial"/>
                <a:ea typeface="Calibri"/>
                <a:cs typeface="Arial"/>
              </a:rPr>
              <a:t>grave </a:t>
            </a:r>
            <a:r>
              <a:rPr kumimoji="0" lang="en-US" sz="3200" b="1" i="0" u="none" strike="noStrike" kern="1200" cap="none" spc="0" normalizeH="0" baseline="0" noProof="0" dirty="0" err="1">
                <a:ln>
                  <a:noFill/>
                </a:ln>
                <a:solidFill>
                  <a:srgbClr val="E11D9F"/>
                </a:solidFill>
                <a:effectLst/>
                <a:uLnTx/>
                <a:uFillTx/>
                <a:latin typeface="Arial"/>
                <a:ea typeface="Calibri"/>
                <a:cs typeface="Arial"/>
              </a:rPr>
              <a:t>ordinaria</a:t>
            </a:r>
            <a:endParaRPr kumimoji="0" lang="en-US" sz="1800" b="0" i="0" u="none" strike="noStrike" kern="1200" cap="none" spc="0" normalizeH="0" baseline="0" noProof="0" dirty="0" err="1">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Calibri"/>
              <a:cs typeface="Calibri"/>
            </a:endParaRPr>
          </a:p>
        </p:txBody>
      </p:sp>
      <p:sp>
        <p:nvSpPr>
          <p:cNvPr id="7" name="Título 1">
            <a:extLst>
              <a:ext uri="{FF2B5EF4-FFF2-40B4-BE49-F238E27FC236}">
                <a16:creationId xmlns:a16="http://schemas.microsoft.com/office/drawing/2014/main" id="{0265A6AC-A588-B6DF-0ED1-A9ECA30A5542}"/>
              </a:ext>
            </a:extLst>
          </p:cNvPr>
          <p:cNvSpPr txBox="1">
            <a:spLocks/>
          </p:cNvSpPr>
          <p:nvPr/>
        </p:nvSpPr>
        <p:spPr>
          <a:xfrm>
            <a:off x="5180161" y="339338"/>
            <a:ext cx="12478109" cy="172528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dirty="0">
                <a:ln>
                  <a:noFill/>
                </a:ln>
                <a:solidFill>
                  <a:prstClr val="black"/>
                </a:solidFill>
                <a:effectLst/>
                <a:uLnTx/>
                <a:uFillTx/>
                <a:latin typeface="Arial"/>
                <a:ea typeface="Calibri"/>
                <a:cs typeface="Calibri"/>
              </a:rPr>
              <a:t>Individualización de la sanción</a:t>
            </a:r>
            <a:endParaRPr kumimoji="0" lang="es-MX" sz="4400" b="1" i="0" u="none" strike="noStrike" kern="1200" cap="none" spc="0" normalizeH="0" baseline="0" noProof="0" dirty="0">
              <a:ln>
                <a:noFill/>
              </a:ln>
              <a:solidFill>
                <a:prstClr val="black"/>
              </a:solidFill>
              <a:effectLst/>
              <a:uLnTx/>
              <a:uFillTx/>
              <a:latin typeface="Arial"/>
              <a:ea typeface="+mj-ea"/>
              <a:cs typeface="+mj-cs"/>
            </a:endParaRPr>
          </a:p>
        </p:txBody>
      </p:sp>
    </p:spTree>
    <p:extLst>
      <p:ext uri="{BB962C8B-B14F-4D97-AF65-F5344CB8AC3E}">
        <p14:creationId xmlns:p14="http://schemas.microsoft.com/office/powerpoint/2010/main" val="4193199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4" name="TextBox 4"/>
          <p:cNvSpPr txBox="1"/>
          <p:nvPr/>
        </p:nvSpPr>
        <p:spPr>
          <a:xfrm>
            <a:off x="2341034" y="1606660"/>
            <a:ext cx="13619572" cy="7095340"/>
          </a:xfrm>
          <a:prstGeom prst="rect">
            <a:avLst/>
          </a:prstGeom>
        </p:spPr>
        <p:txBody>
          <a:bodyPr lIns="0" tIns="0" rIns="0" bIns="0" rtlCol="0" anchor="t">
            <a:spAutoFit/>
          </a:bodyPr>
          <a:lstStyle/>
          <a:p>
            <a:pPr algn="ctr">
              <a:lnSpc>
                <a:spcPts val="9200"/>
              </a:lnSpc>
            </a:pPr>
            <a:r>
              <a:rPr lang="es-MX" sz="9200" b="1" dirty="0">
                <a:solidFill>
                  <a:srgbClr val="5E44A7"/>
                </a:solidFill>
                <a:ea typeface="+mn-lt"/>
                <a:cs typeface="+mn-lt"/>
              </a:rPr>
              <a:t>¿Cuál fue la sanción del  IEPC Tabasco, a las candidaturas y partidos políticos que incumplieron con la captura en el </a:t>
            </a:r>
            <a:r>
              <a:rPr lang="es-MX" sz="9200" b="1" i="1" dirty="0">
                <a:solidFill>
                  <a:srgbClr val="E32D91"/>
                </a:solidFill>
                <a:ea typeface="+mn-lt"/>
                <a:cs typeface="+mn-lt"/>
              </a:rPr>
              <a:t>sistema Conóceles</a:t>
            </a:r>
            <a:r>
              <a:rPr lang="es-MX" sz="9200" b="1" dirty="0">
                <a:solidFill>
                  <a:srgbClr val="5E44A7"/>
                </a:solidFill>
                <a:ea typeface="+mn-lt"/>
                <a:cs typeface="+mn-lt"/>
              </a:rPr>
              <a:t>? </a:t>
            </a:r>
            <a:endParaRPr lang="es-MX" sz="9200" b="1" dirty="0">
              <a:solidFill>
                <a:srgbClr val="5E44A7"/>
              </a:solidFill>
              <a:cs typeface="Calibri"/>
            </a:endParaRPr>
          </a:p>
        </p:txBody>
      </p:sp>
    </p:spTree>
    <p:extLst>
      <p:ext uri="{BB962C8B-B14F-4D97-AF65-F5344CB8AC3E}">
        <p14:creationId xmlns:p14="http://schemas.microsoft.com/office/powerpoint/2010/main" val="3913125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DAE877-4454-9F73-65FF-5ADBB8101987}"/>
              </a:ext>
            </a:extLst>
          </p:cNvPr>
          <p:cNvSpPr>
            <a:spLocks noGrp="1"/>
          </p:cNvSpPr>
          <p:nvPr>
            <p:ph idx="1"/>
          </p:nvPr>
        </p:nvSpPr>
        <p:spPr>
          <a:xfrm>
            <a:off x="370935" y="4313"/>
            <a:ext cx="17546128" cy="4525963"/>
          </a:xfrm>
        </p:spPr>
        <p:txBody>
          <a:bodyPr vert="horz" lIns="91440" tIns="45720" rIns="91440" bIns="45720" rtlCol="0" anchor="t">
            <a:normAutofit/>
          </a:bodyPr>
          <a:lstStyle/>
          <a:p>
            <a:pPr marL="0" indent="0">
              <a:buNone/>
            </a:pPr>
            <a:r>
              <a:rPr lang="es-MX" b="1" dirty="0">
                <a:solidFill>
                  <a:srgbClr val="7030A0"/>
                </a:solidFill>
                <a:ea typeface="Calibri"/>
                <a:cs typeface="Calibri"/>
              </a:rPr>
              <a:t>S</a:t>
            </a:r>
            <a:r>
              <a:rPr lang="es-MX" dirty="0">
                <a:ea typeface="Calibri"/>
                <a:cs typeface="Calibri"/>
              </a:rPr>
              <a:t>e declaró el incumplimiento a las disposiciones electorales relacionadas con la obligación de la captura y publicación de la información curricular y de identidad de la totalidad de sus candidaturas en el Sistema </a:t>
            </a:r>
            <a:r>
              <a:rPr lang="es-MX" b="1" i="1" dirty="0">
                <a:solidFill>
                  <a:srgbClr val="E11D9F"/>
                </a:solidFill>
                <a:ea typeface="Calibri"/>
                <a:cs typeface="Calibri"/>
              </a:rPr>
              <a:t>"Candidatas y Candidatos: Conóceles" </a:t>
            </a:r>
            <a:r>
              <a:rPr lang="es-MX" dirty="0">
                <a:ea typeface="Calibri"/>
                <a:cs typeface="Calibri"/>
              </a:rPr>
              <a:t>a los partidos políticos y candidaturas independientes denunciadas.</a:t>
            </a:r>
            <a:endParaRPr lang="es-MX" dirty="0"/>
          </a:p>
          <a:p>
            <a:pPr marL="0" indent="0" algn="just">
              <a:buNone/>
            </a:pPr>
            <a:r>
              <a:rPr lang="es-MX" b="1" dirty="0">
                <a:solidFill>
                  <a:srgbClr val="7030A0"/>
                </a:solidFill>
                <a:ea typeface="Calibri"/>
                <a:cs typeface="Calibri"/>
              </a:rPr>
              <a:t>Sanción:</a:t>
            </a:r>
            <a:r>
              <a:rPr lang="es-MX" dirty="0">
                <a:solidFill>
                  <a:srgbClr val="7030A0"/>
                </a:solidFill>
                <a:ea typeface="Calibri"/>
                <a:cs typeface="Calibri"/>
              </a:rPr>
              <a:t> </a:t>
            </a:r>
            <a:r>
              <a:rPr lang="es-MX" b="1" dirty="0">
                <a:ea typeface="Calibri"/>
                <a:cs typeface="Calibri"/>
              </a:rPr>
              <a:t>Pecuniaria.</a:t>
            </a:r>
            <a:r>
              <a:rPr lang="es-MX" dirty="0">
                <a:ea typeface="Calibri"/>
                <a:cs typeface="Calibri"/>
              </a:rPr>
              <a:t> Se les impuso una </a:t>
            </a:r>
            <a:r>
              <a:rPr lang="es-MX" b="1" dirty="0">
                <a:solidFill>
                  <a:srgbClr val="E32D91"/>
                </a:solidFill>
                <a:ea typeface="Calibri"/>
                <a:cs typeface="Calibri"/>
              </a:rPr>
              <a:t>multa proporcional al porcentaje de incumplimiento y los</a:t>
            </a:r>
            <a:r>
              <a:rPr lang="es-MX" b="1" dirty="0">
                <a:solidFill>
                  <a:srgbClr val="E32D91"/>
                </a:solidFill>
                <a:ea typeface="+mn-lt"/>
                <a:cs typeface="+mn-lt"/>
              </a:rPr>
              <a:t> montos del financiamiento público </a:t>
            </a:r>
            <a:r>
              <a:rPr lang="es-MX" dirty="0">
                <a:ea typeface="+mn-lt"/>
                <a:cs typeface="+mn-lt"/>
              </a:rPr>
              <a:t>que se aprobaron al PAN, PRI, PRD, PVEM, PT y MC para sus actividades ordinarias en el año 2024, y de lo que mensualmente se le ministra. Que fue desde los </a:t>
            </a:r>
            <a:r>
              <a:rPr lang="es-MX" b="1" dirty="0">
                <a:solidFill>
                  <a:srgbClr val="E11D9F"/>
                </a:solidFill>
                <a:highlight>
                  <a:srgbClr val="FFFF00"/>
                </a:highlight>
                <a:ea typeface="+mn-lt"/>
                <a:cs typeface="+mn-lt"/>
              </a:rPr>
              <a:t>$868.56 </a:t>
            </a:r>
            <a:r>
              <a:rPr lang="es-MX" dirty="0">
                <a:solidFill>
                  <a:srgbClr val="E11D9F"/>
                </a:solidFill>
                <a:highlight>
                  <a:srgbClr val="FFFF00"/>
                </a:highlight>
                <a:ea typeface="+mn-lt"/>
                <a:cs typeface="+mn-lt"/>
              </a:rPr>
              <a:t>hasta los </a:t>
            </a:r>
            <a:r>
              <a:rPr lang="es-MX" b="1" dirty="0">
                <a:solidFill>
                  <a:srgbClr val="E11D9F"/>
                </a:solidFill>
                <a:highlight>
                  <a:srgbClr val="FFFF00"/>
                </a:highlight>
                <a:ea typeface="+mn-lt"/>
                <a:cs typeface="+mn-lt"/>
              </a:rPr>
              <a:t>$54,285.00</a:t>
            </a:r>
            <a:r>
              <a:rPr lang="es-MX" b="1" dirty="0">
                <a:ea typeface="+mn-lt"/>
                <a:cs typeface="+mn-lt"/>
              </a:rPr>
              <a:t> </a:t>
            </a:r>
          </a:p>
        </p:txBody>
      </p:sp>
      <p:graphicFrame>
        <p:nvGraphicFramePr>
          <p:cNvPr id="5" name="Tabla 4">
            <a:extLst>
              <a:ext uri="{FF2B5EF4-FFF2-40B4-BE49-F238E27FC236}">
                <a16:creationId xmlns:a16="http://schemas.microsoft.com/office/drawing/2014/main" id="{1B8456EF-3253-3D53-202B-432B5B867BDE}"/>
              </a:ext>
            </a:extLst>
          </p:cNvPr>
          <p:cNvGraphicFramePr>
            <a:graphicFrameLocks noGrp="1"/>
          </p:cNvGraphicFramePr>
          <p:nvPr>
            <p:extLst>
              <p:ext uri="{D42A27DB-BD31-4B8C-83A1-F6EECF244321}">
                <p14:modId xmlns:p14="http://schemas.microsoft.com/office/powerpoint/2010/main" val="2241168287"/>
              </p:ext>
            </p:extLst>
          </p:nvPr>
        </p:nvGraphicFramePr>
        <p:xfrm>
          <a:off x="776377" y="4377905"/>
          <a:ext cx="16767841" cy="5624701"/>
        </p:xfrm>
        <a:graphic>
          <a:graphicData uri="http://schemas.openxmlformats.org/drawingml/2006/table">
            <a:tbl>
              <a:tblPr bandRow="1">
                <a:tableStyleId>{D27102A9-8310-4765-A935-A1911B00CA55}</a:tableStyleId>
              </a:tblPr>
              <a:tblGrid>
                <a:gridCol w="5079998">
                  <a:extLst>
                    <a:ext uri="{9D8B030D-6E8A-4147-A177-3AD203B41FA5}">
                      <a16:colId xmlns:a16="http://schemas.microsoft.com/office/drawing/2014/main" val="1823612307"/>
                    </a:ext>
                  </a:extLst>
                </a:gridCol>
                <a:gridCol w="4368799">
                  <a:extLst>
                    <a:ext uri="{9D8B030D-6E8A-4147-A177-3AD203B41FA5}">
                      <a16:colId xmlns:a16="http://schemas.microsoft.com/office/drawing/2014/main" val="178576507"/>
                    </a:ext>
                  </a:extLst>
                </a:gridCol>
                <a:gridCol w="7319044">
                  <a:extLst>
                    <a:ext uri="{9D8B030D-6E8A-4147-A177-3AD203B41FA5}">
                      <a16:colId xmlns:a16="http://schemas.microsoft.com/office/drawing/2014/main" val="2899941651"/>
                    </a:ext>
                  </a:extLst>
                </a:gridCol>
              </a:tblGrid>
              <a:tr h="761646">
                <a:tc>
                  <a:txBody>
                    <a:bodyPr/>
                    <a:lstStyle/>
                    <a:p>
                      <a:pPr algn="ctr" rtl="0" fontAlgn="base"/>
                      <a:r>
                        <a:rPr lang="es-MX" sz="3200" b="1">
                          <a:effectLst/>
                        </a:rPr>
                        <a:t>Partido Político </a:t>
                      </a:r>
                    </a:p>
                  </a:txBody>
                  <a:tcPr marL="66675" marR="66675"/>
                </a:tc>
                <a:tc>
                  <a:txBody>
                    <a:bodyPr/>
                    <a:lstStyle/>
                    <a:p>
                      <a:pPr algn="ctr" rtl="0" fontAlgn="base"/>
                      <a:r>
                        <a:rPr lang="es-MX" sz="3200" b="1">
                          <a:effectLst/>
                        </a:rPr>
                        <a:t>Cantidad de UMAS </a:t>
                      </a:r>
                    </a:p>
                  </a:txBody>
                  <a:tcPr marL="66675" marR="66675"/>
                </a:tc>
                <a:tc>
                  <a:txBody>
                    <a:bodyPr/>
                    <a:lstStyle/>
                    <a:p>
                      <a:pPr algn="ctr" rtl="0" fontAlgn="base"/>
                      <a:r>
                        <a:rPr lang="es-MX" sz="3200" b="1">
                          <a:effectLst/>
                        </a:rPr>
                        <a:t>Monto económico</a:t>
                      </a:r>
                    </a:p>
                  </a:txBody>
                  <a:tcPr marL="66675" marR="66675"/>
                </a:tc>
                <a:extLst>
                  <a:ext uri="{0D108BD9-81ED-4DB2-BD59-A6C34878D82A}">
                    <a16:rowId xmlns:a16="http://schemas.microsoft.com/office/drawing/2014/main" val="3751946565"/>
                  </a:ext>
                </a:extLst>
              </a:tr>
              <a:tr h="484685">
                <a:tc>
                  <a:txBody>
                    <a:bodyPr/>
                    <a:lstStyle/>
                    <a:p>
                      <a:pPr algn="ctr" rtl="0" fontAlgn="base"/>
                      <a:r>
                        <a:rPr lang="es-MX" sz="2800">
                          <a:effectLst/>
                        </a:rPr>
                        <a:t>PAN </a:t>
                      </a:r>
                    </a:p>
                  </a:txBody>
                  <a:tcPr marL="66675" marR="66675"/>
                </a:tc>
                <a:tc>
                  <a:txBody>
                    <a:bodyPr/>
                    <a:lstStyle/>
                    <a:p>
                      <a:pPr algn="ctr" rtl="0" fontAlgn="base"/>
                      <a:r>
                        <a:rPr lang="es-MX" sz="2800">
                          <a:effectLst/>
                        </a:rPr>
                        <a:t>414 </a:t>
                      </a:r>
                    </a:p>
                  </a:txBody>
                  <a:tcPr marL="66675" marR="66675"/>
                </a:tc>
                <a:tc>
                  <a:txBody>
                    <a:bodyPr/>
                    <a:lstStyle/>
                    <a:p>
                      <a:pPr algn="ctr" rtl="0" fontAlgn="base"/>
                      <a:r>
                        <a:rPr lang="es-MX" sz="2800">
                          <a:effectLst/>
                        </a:rPr>
                        <a:t>$44,947.98 </a:t>
                      </a:r>
                    </a:p>
                  </a:txBody>
                  <a:tcPr marL="66675" marR="66675"/>
                </a:tc>
                <a:extLst>
                  <a:ext uri="{0D108BD9-81ED-4DB2-BD59-A6C34878D82A}">
                    <a16:rowId xmlns:a16="http://schemas.microsoft.com/office/drawing/2014/main" val="4070699286"/>
                  </a:ext>
                </a:extLst>
              </a:tr>
              <a:tr h="484685">
                <a:tc>
                  <a:txBody>
                    <a:bodyPr/>
                    <a:lstStyle/>
                    <a:p>
                      <a:pPr algn="ctr" rtl="0" fontAlgn="base"/>
                      <a:r>
                        <a:rPr lang="es-MX" sz="2800">
                          <a:effectLst/>
                        </a:rPr>
                        <a:t>PRI </a:t>
                      </a:r>
                    </a:p>
                  </a:txBody>
                  <a:tcPr marL="66675" marR="66675"/>
                </a:tc>
                <a:tc>
                  <a:txBody>
                    <a:bodyPr/>
                    <a:lstStyle/>
                    <a:p>
                      <a:pPr algn="ctr" rtl="0" fontAlgn="base"/>
                      <a:r>
                        <a:rPr lang="es-MX" sz="2800">
                          <a:effectLst/>
                        </a:rPr>
                        <a:t>137 </a:t>
                      </a:r>
                    </a:p>
                  </a:txBody>
                  <a:tcPr marL="66675" marR="66675"/>
                </a:tc>
                <a:tc>
                  <a:txBody>
                    <a:bodyPr/>
                    <a:lstStyle/>
                    <a:p>
                      <a:pPr algn="ctr" rtl="0" fontAlgn="base"/>
                      <a:r>
                        <a:rPr lang="es-MX" sz="2800">
                          <a:effectLst/>
                        </a:rPr>
                        <a:t>$14,874.09 </a:t>
                      </a:r>
                    </a:p>
                  </a:txBody>
                  <a:tcPr marL="66675" marR="66675"/>
                </a:tc>
                <a:extLst>
                  <a:ext uri="{0D108BD9-81ED-4DB2-BD59-A6C34878D82A}">
                    <a16:rowId xmlns:a16="http://schemas.microsoft.com/office/drawing/2014/main" val="3324248035"/>
                  </a:ext>
                </a:extLst>
              </a:tr>
              <a:tr h="484685">
                <a:tc>
                  <a:txBody>
                    <a:bodyPr/>
                    <a:lstStyle/>
                    <a:p>
                      <a:pPr algn="ctr" rtl="0" fontAlgn="base"/>
                      <a:r>
                        <a:rPr lang="es-MX" sz="2800">
                          <a:effectLst/>
                        </a:rPr>
                        <a:t>PRD </a:t>
                      </a:r>
                    </a:p>
                  </a:txBody>
                  <a:tcPr marL="66675" marR="66675"/>
                </a:tc>
                <a:tc>
                  <a:txBody>
                    <a:bodyPr/>
                    <a:lstStyle/>
                    <a:p>
                      <a:pPr algn="ctr" rtl="0" fontAlgn="base"/>
                      <a:r>
                        <a:rPr lang="es-MX" sz="2800">
                          <a:effectLst/>
                        </a:rPr>
                        <a:t>500 </a:t>
                      </a:r>
                    </a:p>
                  </a:txBody>
                  <a:tcPr marL="66675" marR="66675"/>
                </a:tc>
                <a:tc>
                  <a:txBody>
                    <a:bodyPr/>
                    <a:lstStyle/>
                    <a:p>
                      <a:pPr algn="ctr" rtl="0" fontAlgn="base"/>
                      <a:r>
                        <a:rPr lang="es-MX" sz="2800">
                          <a:effectLst/>
                        </a:rPr>
                        <a:t>$54,285.00 </a:t>
                      </a:r>
                    </a:p>
                  </a:txBody>
                  <a:tcPr marL="66675" marR="66675"/>
                </a:tc>
                <a:extLst>
                  <a:ext uri="{0D108BD9-81ED-4DB2-BD59-A6C34878D82A}">
                    <a16:rowId xmlns:a16="http://schemas.microsoft.com/office/drawing/2014/main" val="2693812624"/>
                  </a:ext>
                </a:extLst>
              </a:tr>
              <a:tr h="484685">
                <a:tc>
                  <a:txBody>
                    <a:bodyPr/>
                    <a:lstStyle/>
                    <a:p>
                      <a:pPr algn="ctr" rtl="0" fontAlgn="base"/>
                      <a:r>
                        <a:rPr lang="es-MX" sz="2800">
                          <a:effectLst/>
                        </a:rPr>
                        <a:t>PT </a:t>
                      </a:r>
                    </a:p>
                  </a:txBody>
                  <a:tcPr marL="66675" marR="66675"/>
                </a:tc>
                <a:tc>
                  <a:txBody>
                    <a:bodyPr/>
                    <a:lstStyle/>
                    <a:p>
                      <a:pPr algn="ctr" rtl="0" fontAlgn="base"/>
                      <a:r>
                        <a:rPr lang="es-MX" sz="2800">
                          <a:effectLst/>
                        </a:rPr>
                        <a:t>293 </a:t>
                      </a:r>
                    </a:p>
                  </a:txBody>
                  <a:tcPr marL="66675" marR="66675"/>
                </a:tc>
                <a:tc>
                  <a:txBody>
                    <a:bodyPr/>
                    <a:lstStyle/>
                    <a:p>
                      <a:pPr algn="ctr" rtl="0" fontAlgn="base"/>
                      <a:r>
                        <a:rPr lang="es-MX" sz="2800">
                          <a:effectLst/>
                        </a:rPr>
                        <a:t>$31,811.01 </a:t>
                      </a:r>
                    </a:p>
                  </a:txBody>
                  <a:tcPr marL="66675" marR="66675"/>
                </a:tc>
                <a:extLst>
                  <a:ext uri="{0D108BD9-81ED-4DB2-BD59-A6C34878D82A}">
                    <a16:rowId xmlns:a16="http://schemas.microsoft.com/office/drawing/2014/main" val="3987845776"/>
                  </a:ext>
                </a:extLst>
              </a:tr>
              <a:tr h="484685">
                <a:tc>
                  <a:txBody>
                    <a:bodyPr/>
                    <a:lstStyle/>
                    <a:p>
                      <a:pPr algn="ctr" rtl="0" fontAlgn="base"/>
                      <a:r>
                        <a:rPr lang="es-MX" sz="2800">
                          <a:effectLst/>
                        </a:rPr>
                        <a:t>PVEM </a:t>
                      </a:r>
                    </a:p>
                  </a:txBody>
                  <a:tcPr marL="66675" marR="66675"/>
                </a:tc>
                <a:tc>
                  <a:txBody>
                    <a:bodyPr/>
                    <a:lstStyle/>
                    <a:p>
                      <a:pPr algn="ctr" rtl="0" fontAlgn="base"/>
                      <a:r>
                        <a:rPr lang="es-MX" sz="2800">
                          <a:effectLst/>
                        </a:rPr>
                        <a:t>47 </a:t>
                      </a:r>
                    </a:p>
                  </a:txBody>
                  <a:tcPr marL="66675" marR="66675"/>
                </a:tc>
                <a:tc>
                  <a:txBody>
                    <a:bodyPr/>
                    <a:lstStyle/>
                    <a:p>
                      <a:pPr algn="ctr" rtl="0" fontAlgn="base"/>
                      <a:r>
                        <a:rPr lang="es-MX" sz="2800">
                          <a:effectLst/>
                        </a:rPr>
                        <a:t>$5,102.79 </a:t>
                      </a:r>
                    </a:p>
                  </a:txBody>
                  <a:tcPr marL="66675" marR="66675"/>
                </a:tc>
                <a:extLst>
                  <a:ext uri="{0D108BD9-81ED-4DB2-BD59-A6C34878D82A}">
                    <a16:rowId xmlns:a16="http://schemas.microsoft.com/office/drawing/2014/main" val="3854525241"/>
                  </a:ext>
                </a:extLst>
              </a:tr>
              <a:tr h="484685">
                <a:tc>
                  <a:txBody>
                    <a:bodyPr/>
                    <a:lstStyle/>
                    <a:p>
                      <a:pPr algn="ctr" rtl="0" fontAlgn="base"/>
                      <a:r>
                        <a:rPr lang="es-MX" sz="2800">
                          <a:effectLst/>
                        </a:rPr>
                        <a:t>MC </a:t>
                      </a:r>
                    </a:p>
                  </a:txBody>
                  <a:tcPr marL="66675" marR="66675"/>
                </a:tc>
                <a:tc>
                  <a:txBody>
                    <a:bodyPr/>
                    <a:lstStyle/>
                    <a:p>
                      <a:pPr algn="ctr" rtl="0" fontAlgn="base"/>
                      <a:r>
                        <a:rPr lang="es-MX" sz="2800">
                          <a:effectLst/>
                        </a:rPr>
                        <a:t>359 </a:t>
                      </a:r>
                    </a:p>
                  </a:txBody>
                  <a:tcPr marL="66675" marR="66675"/>
                </a:tc>
                <a:tc>
                  <a:txBody>
                    <a:bodyPr/>
                    <a:lstStyle/>
                    <a:p>
                      <a:pPr algn="ctr" rtl="0" fontAlgn="base"/>
                      <a:r>
                        <a:rPr lang="es-MX" sz="2800">
                          <a:effectLst/>
                        </a:rPr>
                        <a:t>$38,976.63</a:t>
                      </a:r>
                    </a:p>
                  </a:txBody>
                  <a:tcPr marL="66675" marR="66675"/>
                </a:tc>
                <a:extLst>
                  <a:ext uri="{0D108BD9-81ED-4DB2-BD59-A6C34878D82A}">
                    <a16:rowId xmlns:a16="http://schemas.microsoft.com/office/drawing/2014/main" val="2058522395"/>
                  </a:ext>
                </a:extLst>
              </a:tr>
              <a:tr h="784727">
                <a:tc>
                  <a:txBody>
                    <a:bodyPr/>
                    <a:lstStyle/>
                    <a:p>
                      <a:pPr lvl="0" algn="ctr">
                        <a:buNone/>
                      </a:pPr>
                      <a:r>
                        <a:rPr lang="es-ES" sz="2800" u="none" strike="noStrike" noProof="0" dirty="0">
                          <a:solidFill>
                            <a:srgbClr val="000000"/>
                          </a:solidFill>
                          <a:effectLst/>
                        </a:rPr>
                        <a:t>CI</a:t>
                      </a:r>
                      <a:r>
                        <a:rPr lang="es-ES" sz="2800" u="none" strike="noStrike" baseline="0" noProof="0" dirty="0">
                          <a:solidFill>
                            <a:srgbClr val="000000"/>
                          </a:solidFill>
                          <a:effectLst/>
                        </a:rPr>
                        <a:t> Ayuntamiento Cunduacán</a:t>
                      </a:r>
                      <a:endParaRPr lang="es-MX" sz="2800" dirty="0"/>
                    </a:p>
                  </a:txBody>
                  <a:tcPr marL="66674" marR="66674"/>
                </a:tc>
                <a:tc>
                  <a:txBody>
                    <a:bodyPr/>
                    <a:lstStyle/>
                    <a:p>
                      <a:pPr lvl="0" algn="ctr">
                        <a:buNone/>
                      </a:pPr>
                      <a:r>
                        <a:rPr lang="es-MX" sz="2800" u="none" strike="noStrike" baseline="0" noProof="0">
                          <a:solidFill>
                            <a:srgbClr val="000000"/>
                          </a:solidFill>
                          <a:effectLst/>
                        </a:rPr>
                        <a:t>39</a:t>
                      </a:r>
                      <a:endParaRPr lang="es-MX" sz="2800"/>
                    </a:p>
                  </a:txBody>
                  <a:tcPr marL="66674" marR="66674"/>
                </a:tc>
                <a:tc>
                  <a:txBody>
                    <a:bodyPr/>
                    <a:lstStyle/>
                    <a:p>
                      <a:pPr lvl="0" algn="ctr">
                        <a:buNone/>
                      </a:pPr>
                      <a:r>
                        <a:rPr lang="es-MX" sz="2800" u="none" strike="noStrike" baseline="0" noProof="0">
                          <a:solidFill>
                            <a:srgbClr val="000000"/>
                          </a:solidFill>
                          <a:effectLst/>
                        </a:rPr>
                        <a:t>$4,234.23</a:t>
                      </a:r>
                      <a:endParaRPr lang="es-MX" sz="2800"/>
                    </a:p>
                  </a:txBody>
                  <a:tcPr marL="66674" marR="66674"/>
                </a:tc>
                <a:extLst>
                  <a:ext uri="{0D108BD9-81ED-4DB2-BD59-A6C34878D82A}">
                    <a16:rowId xmlns:a16="http://schemas.microsoft.com/office/drawing/2014/main" val="1785339781"/>
                  </a:ext>
                </a:extLst>
              </a:tr>
              <a:tr h="969368">
                <a:tc>
                  <a:txBody>
                    <a:bodyPr/>
                    <a:lstStyle/>
                    <a:p>
                      <a:pPr lvl="0" algn="ctr">
                        <a:lnSpc>
                          <a:spcPct val="100000"/>
                        </a:lnSpc>
                        <a:spcBef>
                          <a:spcPts val="0"/>
                        </a:spcBef>
                        <a:spcAft>
                          <a:spcPts val="0"/>
                        </a:spcAft>
                        <a:buNone/>
                      </a:pPr>
                      <a:r>
                        <a:rPr lang="es-MX" sz="2800" u="none" strike="noStrike" noProof="0" dirty="0">
                          <a:solidFill>
                            <a:srgbClr val="000000"/>
                          </a:solidFill>
                          <a:effectLst/>
                        </a:rPr>
                        <a:t>CI</a:t>
                      </a:r>
                      <a:r>
                        <a:rPr lang="es-MX" sz="2800" u="none" strike="noStrike" baseline="0" noProof="0" dirty="0">
                          <a:solidFill>
                            <a:srgbClr val="000000"/>
                          </a:solidFill>
                          <a:effectLst/>
                        </a:rPr>
                        <a:t> Diputación </a:t>
                      </a:r>
                      <a:r>
                        <a:rPr lang="es-MX" sz="2800" u="none" strike="noStrike" baseline="0" noProof="0" dirty="0" err="1">
                          <a:solidFill>
                            <a:srgbClr val="000000"/>
                          </a:solidFill>
                          <a:effectLst/>
                        </a:rPr>
                        <a:t>Dtto</a:t>
                      </a:r>
                      <a:r>
                        <a:rPr lang="es-MX" sz="2800" u="none" strike="noStrike" baseline="0" noProof="0" dirty="0">
                          <a:solidFill>
                            <a:srgbClr val="000000"/>
                          </a:solidFill>
                          <a:effectLst/>
                        </a:rPr>
                        <a:t>. 13</a:t>
                      </a:r>
                      <a:r>
                        <a:rPr lang="es-MX" sz="2800" u="none" strike="noStrike" noProof="0" dirty="0">
                          <a:solidFill>
                            <a:srgbClr val="000000"/>
                          </a:solidFill>
                          <a:effectLst/>
                        </a:rPr>
                        <a:t> </a:t>
                      </a:r>
                    </a:p>
                    <a:p>
                      <a:pPr lvl="0" algn="ctr">
                        <a:buNone/>
                      </a:pPr>
                      <a:endParaRPr lang="es-MX" sz="2800" dirty="0">
                        <a:effectLst/>
                      </a:endParaRPr>
                    </a:p>
                  </a:txBody>
                  <a:tcPr marL="66674" marR="66674"/>
                </a:tc>
                <a:tc>
                  <a:txBody>
                    <a:bodyPr/>
                    <a:lstStyle/>
                    <a:p>
                      <a:pPr lvl="0" algn="ctr">
                        <a:buNone/>
                      </a:pPr>
                      <a:r>
                        <a:rPr lang="es-MX" sz="2800">
                          <a:effectLst/>
                        </a:rPr>
                        <a:t>8</a:t>
                      </a:r>
                    </a:p>
                  </a:txBody>
                  <a:tcPr marL="66674" marR="66674"/>
                </a:tc>
                <a:tc>
                  <a:txBody>
                    <a:bodyPr/>
                    <a:lstStyle/>
                    <a:p>
                      <a:pPr lvl="0" algn="ctr">
                        <a:buNone/>
                      </a:pPr>
                      <a:r>
                        <a:rPr lang="es-MX" sz="2800" u="none" strike="noStrike" noProof="0" dirty="0">
                          <a:solidFill>
                            <a:srgbClr val="000000"/>
                          </a:solidFill>
                          <a:effectLst/>
                        </a:rPr>
                        <a:t>$868.56</a:t>
                      </a:r>
                      <a:endParaRPr lang="es-MX" sz="2800" dirty="0"/>
                    </a:p>
                  </a:txBody>
                  <a:tcPr marL="66674" marR="66674"/>
                </a:tc>
                <a:extLst>
                  <a:ext uri="{0D108BD9-81ED-4DB2-BD59-A6C34878D82A}">
                    <a16:rowId xmlns:a16="http://schemas.microsoft.com/office/drawing/2014/main" val="3661098149"/>
                  </a:ext>
                </a:extLst>
              </a:tr>
            </a:tbl>
          </a:graphicData>
        </a:graphic>
      </p:graphicFrame>
    </p:spTree>
    <p:extLst>
      <p:ext uri="{BB962C8B-B14F-4D97-AF65-F5344CB8AC3E}">
        <p14:creationId xmlns:p14="http://schemas.microsoft.com/office/powerpoint/2010/main" val="557722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877" y="291764"/>
            <a:ext cx="17964123" cy="6617196"/>
          </a:xfrm>
          <a:prstGeom prst="rect">
            <a:avLst/>
          </a:prstGeom>
        </p:spPr>
        <p:txBody>
          <a:bodyPr wrap="square" lIns="0" tIns="0" rIns="0" bIns="0" rtlCol="0" anchor="t">
            <a:spAutoFit/>
          </a:bodyPr>
          <a:lstStyle>
            <a:defPPr>
              <a:defRPr lang="es-MX"/>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defTabSz="914445">
              <a:lnSpc>
                <a:spcPts val="12881"/>
              </a:lnSpc>
              <a:spcBef>
                <a:spcPct val="0"/>
              </a:spcBef>
            </a:pPr>
            <a:r>
              <a:rPr lang="es-MX" sz="7200" b="1" dirty="0">
                <a:solidFill>
                  <a:srgbClr val="7030A0"/>
                </a:solidFill>
                <a:latin typeface="+mj-lt"/>
                <a:ea typeface="Calibri"/>
                <a:cs typeface="Calibri"/>
              </a:rPr>
              <a:t>Propuesta implementada por el OPLE Tabasco</a:t>
            </a:r>
          </a:p>
          <a:p>
            <a:pPr algn="ctr" defTabSz="914445">
              <a:lnSpc>
                <a:spcPts val="12881"/>
              </a:lnSpc>
              <a:spcBef>
                <a:spcPct val="0"/>
              </a:spcBef>
            </a:pPr>
            <a:r>
              <a:rPr lang="es-MX" sz="8000" dirty="0">
                <a:solidFill>
                  <a:srgbClr val="000000"/>
                </a:solidFill>
                <a:latin typeface="+mj-lt"/>
              </a:rPr>
              <a:t>Difusión de los casos de infractores de </a:t>
            </a:r>
            <a:r>
              <a:rPr lang="es-MX" sz="8000" dirty="0" err="1">
                <a:solidFill>
                  <a:srgbClr val="000000"/>
                </a:solidFill>
                <a:latin typeface="+mj-lt"/>
              </a:rPr>
              <a:t>VPcMRG</a:t>
            </a:r>
            <a:r>
              <a:rPr lang="es-MX" sz="8000" dirty="0">
                <a:solidFill>
                  <a:srgbClr val="000000"/>
                </a:solidFill>
                <a:latin typeface="+mj-lt"/>
              </a:rPr>
              <a:t> </a:t>
            </a:r>
            <a:endParaRPr lang="es-MX" sz="8000" dirty="0">
              <a:ea typeface="Calibri"/>
              <a:cs typeface="Calibri"/>
            </a:endParaRPr>
          </a:p>
          <a:p>
            <a:pPr algn="ctr" defTabSz="914445">
              <a:lnSpc>
                <a:spcPts val="12881"/>
              </a:lnSpc>
              <a:spcBef>
                <a:spcPct val="0"/>
              </a:spcBef>
            </a:pPr>
            <a:r>
              <a:rPr lang="es-MX" sz="8000" dirty="0">
                <a:solidFill>
                  <a:srgbClr val="000000"/>
                </a:solidFill>
                <a:latin typeface="+mj-lt"/>
              </a:rPr>
              <a:t>en la plataforma </a:t>
            </a:r>
            <a:r>
              <a:rPr lang="en-US" sz="8000" b="1" dirty="0">
                <a:solidFill>
                  <a:srgbClr val="E11D9F"/>
                </a:solidFill>
                <a:latin typeface="+mj-lt"/>
              </a:rPr>
              <a:t>“CONÓCELES”</a:t>
            </a:r>
            <a:endParaRPr lang="en-US" sz="8000" dirty="0">
              <a:ea typeface="Calibri"/>
              <a:cs typeface="Calibri"/>
            </a:endParaRPr>
          </a:p>
        </p:txBody>
      </p:sp>
      <p:sp>
        <p:nvSpPr>
          <p:cNvPr id="3" name="TextBox 3"/>
          <p:cNvSpPr txBox="1"/>
          <p:nvPr/>
        </p:nvSpPr>
        <p:spPr>
          <a:xfrm>
            <a:off x="1610620" y="7560335"/>
            <a:ext cx="15085814" cy="2154436"/>
          </a:xfrm>
          <a:prstGeom prst="rect">
            <a:avLst/>
          </a:prstGeom>
        </p:spPr>
        <p:txBody>
          <a:bodyPr wrap="square" lIns="0" tIns="0" rIns="0" bIns="0" rtlCol="0" anchor="t">
            <a:spAutoFit/>
          </a:bodyPr>
          <a:lstStyle>
            <a:defPPr>
              <a:defRPr lang="es-MX"/>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defTabSz="914445">
              <a:lnSpc>
                <a:spcPts val="4200"/>
              </a:lnSpc>
              <a:spcBef>
                <a:spcPct val="0"/>
              </a:spcBef>
            </a:pPr>
            <a:r>
              <a:rPr lang="es-MX" sz="3950" dirty="0">
                <a:solidFill>
                  <a:srgbClr val="000000"/>
                </a:solidFill>
                <a:latin typeface="+mj-lt"/>
              </a:rPr>
              <a:t>Con fines </a:t>
            </a:r>
            <a:r>
              <a:rPr lang="es-MX" sz="3950" b="1" dirty="0">
                <a:solidFill>
                  <a:srgbClr val="E11D9F"/>
                </a:solidFill>
                <a:latin typeface="+mj-lt"/>
              </a:rPr>
              <a:t>publicitarios*</a:t>
            </a:r>
            <a:r>
              <a:rPr lang="es-MX" sz="3950" dirty="0">
                <a:solidFill>
                  <a:srgbClr val="000000"/>
                </a:solidFill>
                <a:latin typeface="+mj-lt"/>
              </a:rPr>
              <a:t>, de manera que la ciudadanía conociera qué personas candidatas se encuentran en el </a:t>
            </a:r>
            <a:r>
              <a:rPr lang="es-MX" sz="3950" b="1" dirty="0">
                <a:solidFill>
                  <a:srgbClr val="E11D9F"/>
                </a:solidFill>
                <a:latin typeface="+mj-lt"/>
              </a:rPr>
              <a:t>Registro Estatal de Personas Sancionadas en Materia de Violencia Política contra las Mujeres en Razón de Género</a:t>
            </a:r>
            <a:r>
              <a:rPr lang="es-MX" sz="3950" dirty="0">
                <a:solidFill>
                  <a:srgbClr val="000000"/>
                </a:solidFill>
                <a:latin typeface="+mj-lt"/>
              </a:rPr>
              <a:t>.</a:t>
            </a:r>
          </a:p>
        </p:txBody>
      </p:sp>
    </p:spTree>
    <p:extLst>
      <p:ext uri="{BB962C8B-B14F-4D97-AF65-F5344CB8AC3E}">
        <p14:creationId xmlns:p14="http://schemas.microsoft.com/office/powerpoint/2010/main" val="385662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7599" y="1807794"/>
            <a:ext cx="16856286" cy="8479206"/>
          </a:xfrm>
          <a:custGeom>
            <a:avLst/>
            <a:gdLst/>
            <a:ahLst/>
            <a:cxnLst/>
            <a:rect l="l" t="t" r="r" b="b"/>
            <a:pathLst>
              <a:path w="16856286" h="8479206">
                <a:moveTo>
                  <a:pt x="0" y="0"/>
                </a:moveTo>
                <a:lnTo>
                  <a:pt x="16856287" y="0"/>
                </a:lnTo>
                <a:lnTo>
                  <a:pt x="16856287" y="8479206"/>
                </a:lnTo>
                <a:lnTo>
                  <a:pt x="0" y="8479206"/>
                </a:lnTo>
                <a:lnTo>
                  <a:pt x="0" y="0"/>
                </a:lnTo>
                <a:close/>
              </a:path>
            </a:pathLst>
          </a:custGeom>
          <a:blipFill>
            <a:blip r:embed="rId2"/>
            <a:stretch>
              <a:fillRect t="-11767"/>
            </a:stretch>
          </a:blipFill>
        </p:spPr>
      </p:sp>
      <p:sp>
        <p:nvSpPr>
          <p:cNvPr id="3" name="Freeform 3"/>
          <p:cNvSpPr/>
          <p:nvPr/>
        </p:nvSpPr>
        <p:spPr>
          <a:xfrm>
            <a:off x="2653636" y="6374459"/>
            <a:ext cx="548375" cy="450665"/>
          </a:xfrm>
          <a:custGeom>
            <a:avLst/>
            <a:gdLst/>
            <a:ahLst/>
            <a:cxnLst/>
            <a:rect l="l" t="t" r="r" b="b"/>
            <a:pathLst>
              <a:path w="548375" h="450665">
                <a:moveTo>
                  <a:pt x="0" y="0"/>
                </a:moveTo>
                <a:lnTo>
                  <a:pt x="548376" y="0"/>
                </a:lnTo>
                <a:lnTo>
                  <a:pt x="548376" y="450665"/>
                </a:lnTo>
                <a:lnTo>
                  <a:pt x="0" y="4506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2636822" y="7271539"/>
            <a:ext cx="548375" cy="450665"/>
          </a:xfrm>
          <a:custGeom>
            <a:avLst/>
            <a:gdLst/>
            <a:ahLst/>
            <a:cxnLst/>
            <a:rect l="l" t="t" r="r" b="b"/>
            <a:pathLst>
              <a:path w="548375" h="450665">
                <a:moveTo>
                  <a:pt x="0" y="0"/>
                </a:moveTo>
                <a:lnTo>
                  <a:pt x="548375" y="0"/>
                </a:lnTo>
                <a:lnTo>
                  <a:pt x="548375" y="450664"/>
                </a:lnTo>
                <a:lnTo>
                  <a:pt x="0" y="4506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288258" y="361257"/>
            <a:ext cx="17711485" cy="1589406"/>
          </a:xfrm>
          <a:prstGeom prst="rect">
            <a:avLst/>
          </a:prstGeom>
        </p:spPr>
        <p:txBody>
          <a:bodyPr lIns="0" tIns="0" rIns="0" bIns="0" rtlCol="0" anchor="t">
            <a:spAutoFit/>
          </a:bodyPr>
          <a:lstStyle/>
          <a:p>
            <a:pPr marL="0" marR="0" lvl="0" indent="0" algn="just" defTabSz="914400" rtl="0" eaLnBrk="1" fontAlgn="auto" latinLnBrk="0" hangingPunct="1">
              <a:lnSpc>
                <a:spcPts val="3219"/>
              </a:lnSpc>
              <a:spcBef>
                <a:spcPts val="0"/>
              </a:spcBef>
              <a:spcAft>
                <a:spcPts val="0"/>
              </a:spcAft>
              <a:buClrTx/>
              <a:buSzTx/>
              <a:buFontTx/>
              <a:buNone/>
              <a:tabLst/>
              <a:defRPr/>
            </a:pPr>
            <a:r>
              <a:rPr kumimoji="0" lang="en-US" sz="2299" b="0" i="0" u="none" strike="noStrike" kern="1200" cap="none" spc="0" normalizeH="0" baseline="0" noProof="0">
                <a:ln>
                  <a:noFill/>
                </a:ln>
                <a:solidFill>
                  <a:srgbClr val="000000"/>
                </a:solidFill>
                <a:effectLst/>
                <a:uLnTx/>
                <a:uFillTx/>
                <a:latin typeface="Open Sans"/>
                <a:ea typeface="+mn-ea"/>
                <a:cs typeface="+mn-cs"/>
              </a:rPr>
              <a:t>En la página </a:t>
            </a:r>
            <a:r>
              <a:rPr kumimoji="0" lang="en-US" sz="2299" b="0" i="0" u="none" strike="noStrike" kern="1200" cap="none" spc="0" normalizeH="0" baseline="0" noProof="0">
                <a:ln>
                  <a:noFill/>
                </a:ln>
                <a:solidFill>
                  <a:srgbClr val="E11D9F"/>
                </a:solidFill>
                <a:effectLst/>
                <a:uLnTx/>
                <a:uFillTx/>
                <a:latin typeface="Open Sans Bold"/>
                <a:ea typeface="+mn-ea"/>
                <a:cs typeface="+mn-cs"/>
              </a:rPr>
              <a:t>Conóceles</a:t>
            </a:r>
            <a:r>
              <a:rPr kumimoji="0" lang="en-US" sz="2299" b="0" i="0" u="none" strike="noStrike" kern="1200" cap="none" spc="0" normalizeH="0" baseline="0" noProof="0">
                <a:ln>
                  <a:noFill/>
                </a:ln>
                <a:solidFill>
                  <a:srgbClr val="000000"/>
                </a:solidFill>
                <a:effectLst/>
                <a:uLnTx/>
                <a:uFillTx/>
                <a:latin typeface="Open Sans"/>
                <a:ea typeface="+mn-ea"/>
                <a:cs typeface="+mn-cs"/>
              </a:rPr>
              <a:t> agregar un ícono de alerta          a las personas que se registren como </a:t>
            </a:r>
            <a:r>
              <a:rPr kumimoji="0" lang="en-US" sz="2299" b="0" i="0" u="none" strike="noStrike" kern="1200" cap="none" spc="0" normalizeH="0" baseline="0" noProof="0">
                <a:ln>
                  <a:noFill/>
                </a:ln>
                <a:solidFill>
                  <a:srgbClr val="E11D9F"/>
                </a:solidFill>
                <a:effectLst/>
                <a:uLnTx/>
                <a:uFillTx/>
                <a:latin typeface="Open Sans Bold"/>
                <a:ea typeface="+mn-ea"/>
                <a:cs typeface="+mn-cs"/>
              </a:rPr>
              <a:t>candidatas</a:t>
            </a:r>
            <a:r>
              <a:rPr kumimoji="0" lang="en-US" sz="2299" b="0" i="0" u="none" strike="noStrike" kern="1200" cap="none" spc="0" normalizeH="0" baseline="0" noProof="0">
                <a:ln>
                  <a:noFill/>
                </a:ln>
                <a:solidFill>
                  <a:srgbClr val="000000"/>
                </a:solidFill>
                <a:effectLst/>
                <a:uLnTx/>
                <a:uFillTx/>
                <a:latin typeface="Open Sans"/>
                <a:ea typeface="+mn-ea"/>
                <a:cs typeface="+mn-cs"/>
              </a:rPr>
              <a:t> a un cargo de elección de popular, y se encuentren inscritas en el </a:t>
            </a:r>
            <a:r>
              <a:rPr kumimoji="0" lang="en-US" sz="2299" b="0" i="0" u="none" strike="noStrike" kern="1200" cap="none" spc="0" normalizeH="0" baseline="0" noProof="0">
                <a:ln>
                  <a:noFill/>
                </a:ln>
                <a:solidFill>
                  <a:srgbClr val="E11D9F"/>
                </a:solidFill>
                <a:effectLst/>
                <a:uLnTx/>
                <a:uFillTx/>
                <a:latin typeface="Open Sans Bold"/>
                <a:ea typeface="+mn-ea"/>
                <a:cs typeface="+mn-cs"/>
              </a:rPr>
              <a:t>Registro Estatal de Personas Sancionadas en Materia de Violencia Política contra las Mujeres en Razón de Género.</a:t>
            </a:r>
          </a:p>
          <a:p>
            <a:pPr marL="0" marR="0" lvl="0" indent="0" algn="just" defTabSz="914400" rtl="0" eaLnBrk="1" fontAlgn="auto" latinLnBrk="0" hangingPunct="1">
              <a:lnSpc>
                <a:spcPts val="3219"/>
              </a:lnSpc>
              <a:spcBef>
                <a:spcPct val="0"/>
              </a:spcBef>
              <a:spcAft>
                <a:spcPts val="0"/>
              </a:spcAft>
              <a:buClrTx/>
              <a:buSzTx/>
              <a:buFontTx/>
              <a:buNone/>
              <a:tabLst/>
              <a:defRPr/>
            </a:pPr>
            <a:endParaRPr kumimoji="0" lang="en-US" sz="2299" b="0" i="0" u="none" strike="noStrike" kern="1200" cap="none" spc="0" normalizeH="0" baseline="0" noProof="0">
              <a:ln>
                <a:noFill/>
              </a:ln>
              <a:solidFill>
                <a:srgbClr val="E11D9F"/>
              </a:solidFill>
              <a:effectLst/>
              <a:uLnTx/>
              <a:uFillTx/>
              <a:latin typeface="Open Sans Bold"/>
              <a:ea typeface="+mn-ea"/>
              <a:cs typeface="+mn-cs"/>
            </a:endParaRPr>
          </a:p>
        </p:txBody>
      </p:sp>
      <p:sp>
        <p:nvSpPr>
          <p:cNvPr id="6" name="Freeform 6"/>
          <p:cNvSpPr/>
          <p:nvPr/>
        </p:nvSpPr>
        <p:spPr>
          <a:xfrm>
            <a:off x="7327653" y="345475"/>
            <a:ext cx="548375" cy="450665"/>
          </a:xfrm>
          <a:custGeom>
            <a:avLst/>
            <a:gdLst/>
            <a:ahLst/>
            <a:cxnLst/>
            <a:rect l="l" t="t" r="r" b="b"/>
            <a:pathLst>
              <a:path w="548375" h="450665">
                <a:moveTo>
                  <a:pt x="0" y="0"/>
                </a:moveTo>
                <a:lnTo>
                  <a:pt x="548375" y="0"/>
                </a:lnTo>
                <a:lnTo>
                  <a:pt x="548375" y="450665"/>
                </a:lnTo>
                <a:lnTo>
                  <a:pt x="0" y="4506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440782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8746" y="1515790"/>
            <a:ext cx="16897838" cy="9102215"/>
          </a:xfrm>
          <a:custGeom>
            <a:avLst/>
            <a:gdLst/>
            <a:ahLst/>
            <a:cxnLst/>
            <a:rect l="l" t="t" r="r" b="b"/>
            <a:pathLst>
              <a:path w="16897838" h="9102215">
                <a:moveTo>
                  <a:pt x="0" y="0"/>
                </a:moveTo>
                <a:lnTo>
                  <a:pt x="16897838" y="0"/>
                </a:lnTo>
                <a:lnTo>
                  <a:pt x="16897838" y="9102215"/>
                </a:lnTo>
                <a:lnTo>
                  <a:pt x="0" y="9102215"/>
                </a:lnTo>
                <a:lnTo>
                  <a:pt x="0" y="0"/>
                </a:lnTo>
                <a:close/>
              </a:path>
            </a:pathLst>
          </a:custGeom>
          <a:blipFill>
            <a:blip r:embed="rId2"/>
            <a:stretch>
              <a:fillRect t="-4374"/>
            </a:stretch>
          </a:blipFill>
        </p:spPr>
      </p:sp>
      <p:grpSp>
        <p:nvGrpSpPr>
          <p:cNvPr id="3" name="Group 3"/>
          <p:cNvGrpSpPr/>
          <p:nvPr/>
        </p:nvGrpSpPr>
        <p:grpSpPr>
          <a:xfrm>
            <a:off x="2953414" y="6695819"/>
            <a:ext cx="601585" cy="1435044"/>
            <a:chOff x="0" y="0"/>
            <a:chExt cx="802113" cy="1913392"/>
          </a:xfrm>
        </p:grpSpPr>
        <p:sp>
          <p:nvSpPr>
            <p:cNvPr id="4" name="Freeform 4"/>
            <p:cNvSpPr/>
            <p:nvPr/>
          </p:nvSpPr>
          <p:spPr>
            <a:xfrm>
              <a:off x="22475" y="0"/>
              <a:ext cx="732969" cy="602368"/>
            </a:xfrm>
            <a:custGeom>
              <a:avLst/>
              <a:gdLst/>
              <a:ahLst/>
              <a:cxnLst/>
              <a:rect l="l" t="t" r="r" b="b"/>
              <a:pathLst>
                <a:path w="732969" h="602368">
                  <a:moveTo>
                    <a:pt x="0" y="0"/>
                  </a:moveTo>
                  <a:lnTo>
                    <a:pt x="732969" y="0"/>
                  </a:lnTo>
                  <a:lnTo>
                    <a:pt x="732969" y="602368"/>
                  </a:lnTo>
                  <a:lnTo>
                    <a:pt x="0" y="6023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1199055"/>
              <a:ext cx="732969" cy="602368"/>
            </a:xfrm>
            <a:custGeom>
              <a:avLst/>
              <a:gdLst/>
              <a:ahLst/>
              <a:cxnLst/>
              <a:rect l="l" t="t" r="r" b="b"/>
              <a:pathLst>
                <a:path w="732969" h="602368">
                  <a:moveTo>
                    <a:pt x="0" y="0"/>
                  </a:moveTo>
                  <a:lnTo>
                    <a:pt x="732969" y="0"/>
                  </a:lnTo>
                  <a:lnTo>
                    <a:pt x="732969" y="602367"/>
                  </a:lnTo>
                  <a:lnTo>
                    <a:pt x="0" y="6023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388959" y="1500239"/>
              <a:ext cx="413154" cy="413154"/>
            </a:xfrm>
            <a:custGeom>
              <a:avLst/>
              <a:gdLst/>
              <a:ahLst/>
              <a:cxnLst/>
              <a:rect l="l" t="t" r="r" b="b"/>
              <a:pathLst>
                <a:path w="413154" h="413154">
                  <a:moveTo>
                    <a:pt x="0" y="0"/>
                  </a:moveTo>
                  <a:lnTo>
                    <a:pt x="413154" y="0"/>
                  </a:lnTo>
                  <a:lnTo>
                    <a:pt x="413154" y="413153"/>
                  </a:lnTo>
                  <a:lnTo>
                    <a:pt x="0" y="413153"/>
                  </a:lnTo>
                  <a:lnTo>
                    <a:pt x="0" y="0"/>
                  </a:lnTo>
                  <a:close/>
                </a:path>
              </a:pathLst>
            </a:custGeom>
            <a:blipFill>
              <a:blip r:embed="rId5"/>
              <a:stretch>
                <a:fillRect/>
              </a:stretch>
            </a:blipFill>
          </p:spPr>
        </p:sp>
      </p:grpSp>
      <p:sp>
        <p:nvSpPr>
          <p:cNvPr id="7" name="TextBox 7"/>
          <p:cNvSpPr txBox="1"/>
          <p:nvPr/>
        </p:nvSpPr>
        <p:spPr>
          <a:xfrm>
            <a:off x="416998" y="350532"/>
            <a:ext cx="17636584" cy="905510"/>
          </a:xfrm>
          <a:prstGeom prst="rect">
            <a:avLst/>
          </a:prstGeom>
        </p:spPr>
        <p:txBody>
          <a:bodyPr lIns="0" tIns="0" rIns="0" bIns="0" rtlCol="0" anchor="t">
            <a:spAutoFit/>
          </a:bodyPr>
          <a:lstStyle/>
          <a:p>
            <a:pPr marL="0" marR="0" lvl="0" indent="0" algn="just" defTabSz="914400" rtl="0" eaLnBrk="1" fontAlgn="auto" latinLnBrk="0" hangingPunct="1">
              <a:lnSpc>
                <a:spcPts val="3640"/>
              </a:lnSpc>
              <a:spcBef>
                <a:spcPct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Open Sans"/>
                <a:ea typeface="+mn-ea"/>
                <a:cs typeface="+mn-cs"/>
              </a:rPr>
              <a:t>Al pasar el cursor en el </a:t>
            </a:r>
            <a:r>
              <a:rPr kumimoji="0" lang="en-US" sz="2600" b="0" i="0" u="none" strike="noStrike" kern="1200" cap="none" spc="0" normalizeH="0" baseline="0" noProof="0">
                <a:ln>
                  <a:noFill/>
                </a:ln>
                <a:solidFill>
                  <a:srgbClr val="E11D9F"/>
                </a:solidFill>
                <a:effectLst/>
                <a:uLnTx/>
                <a:uFillTx/>
                <a:latin typeface="Open Sans Bold"/>
                <a:ea typeface="+mn-ea"/>
                <a:cs typeface="+mn-cs"/>
              </a:rPr>
              <a:t>ícono</a:t>
            </a:r>
            <a:r>
              <a:rPr kumimoji="0" lang="en-US" sz="2600" b="0" i="0" u="none" strike="noStrike" kern="1200" cap="none" spc="0" normalizeH="0" baseline="0" noProof="0">
                <a:ln>
                  <a:noFill/>
                </a:ln>
                <a:solidFill>
                  <a:srgbClr val="000000"/>
                </a:solidFill>
                <a:effectLst/>
                <a:uLnTx/>
                <a:uFillTx/>
                <a:latin typeface="Open Sans"/>
                <a:ea typeface="+mn-ea"/>
                <a:cs typeface="+mn-cs"/>
              </a:rPr>
              <a:t> abra un texto flotante que diga “</a:t>
            </a:r>
            <a:r>
              <a:rPr kumimoji="0" lang="en-US" sz="2600" b="0" i="0" u="none" strike="noStrike" kern="1200" cap="none" spc="0" normalizeH="0" baseline="0" noProof="0">
                <a:ln>
                  <a:noFill/>
                </a:ln>
                <a:solidFill>
                  <a:srgbClr val="E11D9F"/>
                </a:solidFill>
                <a:effectLst/>
                <a:uLnTx/>
                <a:uFillTx/>
                <a:latin typeface="Open Sans Bold"/>
                <a:ea typeface="+mn-ea"/>
                <a:cs typeface="+mn-cs"/>
              </a:rPr>
              <a:t>Esta persona se encuentra inscrita en el Registro Estatal de Personas Sancionadas en Materia de Violencia Política contra las Mujeres en Razón de Género</a:t>
            </a:r>
            <a:r>
              <a:rPr kumimoji="0" lang="en-US" sz="2600" b="0" i="0" u="none" strike="noStrike" kern="1200" cap="none" spc="0" normalizeH="0" baseline="0" noProof="0">
                <a:ln>
                  <a:noFill/>
                </a:ln>
                <a:solidFill>
                  <a:srgbClr val="000000"/>
                </a:solidFill>
                <a:effectLst/>
                <a:uLnTx/>
                <a:uFillTx/>
                <a:latin typeface="Open Sans"/>
                <a:ea typeface="+mn-ea"/>
                <a:cs typeface="+mn-cs"/>
              </a:rPr>
              <a:t>”.</a:t>
            </a:r>
          </a:p>
        </p:txBody>
      </p:sp>
      <p:grpSp>
        <p:nvGrpSpPr>
          <p:cNvPr id="8" name="Group 8"/>
          <p:cNvGrpSpPr/>
          <p:nvPr/>
        </p:nvGrpSpPr>
        <p:grpSpPr>
          <a:xfrm>
            <a:off x="3370811" y="6962831"/>
            <a:ext cx="6803255" cy="600516"/>
            <a:chOff x="0" y="0"/>
            <a:chExt cx="1791804" cy="158160"/>
          </a:xfrm>
        </p:grpSpPr>
        <p:sp>
          <p:nvSpPr>
            <p:cNvPr id="9" name="Freeform 9"/>
            <p:cNvSpPr/>
            <p:nvPr/>
          </p:nvSpPr>
          <p:spPr>
            <a:xfrm>
              <a:off x="0" y="0"/>
              <a:ext cx="1791804" cy="158160"/>
            </a:xfrm>
            <a:custGeom>
              <a:avLst/>
              <a:gdLst/>
              <a:ahLst/>
              <a:cxnLst/>
              <a:rect l="l" t="t" r="r" b="b"/>
              <a:pathLst>
                <a:path w="1791804" h="158160">
                  <a:moveTo>
                    <a:pt x="0" y="0"/>
                  </a:moveTo>
                  <a:lnTo>
                    <a:pt x="1791804" y="0"/>
                  </a:lnTo>
                  <a:lnTo>
                    <a:pt x="1791804" y="158160"/>
                  </a:lnTo>
                  <a:lnTo>
                    <a:pt x="0" y="158160"/>
                  </a:lnTo>
                  <a:close/>
                </a:path>
              </a:pathLst>
            </a:custGeom>
            <a:solidFill>
              <a:srgbClr val="FFFFFF"/>
            </a:solidFill>
            <a:ln w="38100" cap="sq">
              <a:solidFill>
                <a:srgbClr val="000000"/>
              </a:solidFill>
              <a:prstDash val="solid"/>
              <a:miter/>
            </a:ln>
          </p:spPr>
        </p:sp>
        <p:sp>
          <p:nvSpPr>
            <p:cNvPr id="10" name="TextBox 10"/>
            <p:cNvSpPr txBox="1"/>
            <p:nvPr/>
          </p:nvSpPr>
          <p:spPr>
            <a:xfrm>
              <a:off x="0" y="0"/>
              <a:ext cx="1791804" cy="158160"/>
            </a:xfrm>
            <a:prstGeom prst="rect">
              <a:avLst/>
            </a:prstGeom>
          </p:spPr>
          <p:txBody>
            <a:bodyPr lIns="50800" tIns="50800" rIns="50800" bIns="50800" rtlCol="0" anchor="ctr"/>
            <a:lstStyle/>
            <a:p>
              <a:pPr marL="0" marR="0" lvl="0" indent="0" algn="just" defTabSz="914400" rtl="0" eaLnBrk="1" fontAlgn="auto" latinLnBrk="0" hangingPunct="1">
                <a:lnSpc>
                  <a:spcPts val="1456"/>
                </a:lnSpc>
                <a:spcBef>
                  <a:spcPts val="0"/>
                </a:spcBef>
                <a:spcAft>
                  <a:spcPts val="0"/>
                </a:spcAft>
                <a:buClrTx/>
                <a:buSzTx/>
                <a:buFontTx/>
                <a:buNone/>
                <a:tabLst/>
                <a:defRPr/>
              </a:pPr>
              <a:r>
                <a:rPr kumimoji="0" lang="en-US" sz="1300" b="0" i="0" u="none" strike="noStrike" kern="1200" cap="none" spc="23" normalizeH="0" baseline="0" noProof="0">
                  <a:ln>
                    <a:noFill/>
                  </a:ln>
                  <a:solidFill>
                    <a:srgbClr val="000000"/>
                  </a:solidFill>
                  <a:effectLst/>
                  <a:uLnTx/>
                  <a:uFillTx/>
                  <a:latin typeface="Open Sans"/>
                  <a:ea typeface="+mn-ea"/>
                  <a:cs typeface="+mn-cs"/>
                </a:rPr>
                <a:t>Esta persona se encuentra inscrita en el Registro Estatal de Personas Sancionadas en Materia de Violencia Política contra las Mujeres en Razón de Género</a:t>
              </a:r>
            </a:p>
          </p:txBody>
        </p:sp>
      </p:grpSp>
    </p:spTree>
    <p:extLst>
      <p:ext uri="{BB962C8B-B14F-4D97-AF65-F5344CB8AC3E}">
        <p14:creationId xmlns:p14="http://schemas.microsoft.com/office/powerpoint/2010/main" val="2667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705" y="1858527"/>
            <a:ext cx="15331400" cy="7693779"/>
          </a:xfrm>
          <a:custGeom>
            <a:avLst/>
            <a:gdLst/>
            <a:ahLst/>
            <a:cxnLst/>
            <a:rect l="l" t="t" r="r" b="b"/>
            <a:pathLst>
              <a:path w="15331399" h="7693779">
                <a:moveTo>
                  <a:pt x="0" y="0"/>
                </a:moveTo>
                <a:lnTo>
                  <a:pt x="15331399" y="0"/>
                </a:lnTo>
                <a:lnTo>
                  <a:pt x="15331399" y="7693780"/>
                </a:lnTo>
                <a:lnTo>
                  <a:pt x="0" y="7693780"/>
                </a:lnTo>
                <a:lnTo>
                  <a:pt x="0" y="0"/>
                </a:lnTo>
                <a:close/>
              </a:path>
            </a:pathLst>
          </a:custGeom>
          <a:blipFill>
            <a:blip r:embed="rId2"/>
            <a:stretch>
              <a:fillRect/>
            </a:stretch>
          </a:blipFill>
        </p:spPr>
      </p:sp>
      <p:sp>
        <p:nvSpPr>
          <p:cNvPr id="3" name="TextBox 3"/>
          <p:cNvSpPr txBox="1"/>
          <p:nvPr/>
        </p:nvSpPr>
        <p:spPr>
          <a:xfrm>
            <a:off x="416999" y="350532"/>
            <a:ext cx="17636585" cy="1384995"/>
          </a:xfrm>
          <a:prstGeom prst="rect">
            <a:avLst/>
          </a:prstGeom>
        </p:spPr>
        <p:txBody>
          <a:bodyPr wrap="square" lIns="0" tIns="0" rIns="0" bIns="0" rtlCol="0" anchor="t">
            <a:spAutoFit/>
          </a:bodyPr>
          <a:lstStyle>
            <a:defPPr>
              <a:defRPr lang="es-MX"/>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defTabSz="914445">
              <a:lnSpc>
                <a:spcPts val="3641"/>
              </a:lnSpc>
              <a:spcBef>
                <a:spcPct val="0"/>
              </a:spcBef>
            </a:pPr>
            <a:r>
              <a:rPr lang="es-MX" sz="2550">
                <a:solidFill>
                  <a:srgbClr val="000000"/>
                </a:solidFill>
                <a:latin typeface="Open Sans"/>
              </a:rPr>
              <a:t>Al darle clic en el </a:t>
            </a:r>
            <a:r>
              <a:rPr lang="es-MX" sz="2550" b="1">
                <a:solidFill>
                  <a:srgbClr val="E11D9F"/>
                </a:solidFill>
                <a:latin typeface="Open Sans Bold"/>
              </a:rPr>
              <a:t>ícono</a:t>
            </a:r>
            <a:r>
              <a:rPr lang="es-MX" sz="2550">
                <a:solidFill>
                  <a:srgbClr val="000000"/>
                </a:solidFill>
                <a:latin typeface="Open Sans"/>
              </a:rPr>
              <a:t> abra una nueva pestaña de la página del </a:t>
            </a:r>
            <a:r>
              <a:rPr lang="es-MX" sz="2550" b="1">
                <a:solidFill>
                  <a:srgbClr val="E11D9F"/>
                </a:solidFill>
                <a:latin typeface="Open Sans Bold"/>
              </a:rPr>
              <a:t>Registro Estatal de Personas Sancionadas en Materia de Violencia Política contra las Mujeres en Razón de Género</a:t>
            </a:r>
            <a:r>
              <a:rPr lang="es-MX" sz="2550">
                <a:solidFill>
                  <a:srgbClr val="000000"/>
                </a:solidFill>
                <a:latin typeface="Open Sans"/>
              </a:rPr>
              <a:t> ( http://iepct.mx/registro-estatal-de-personas-sancionadas/ )</a:t>
            </a:r>
          </a:p>
        </p:txBody>
      </p:sp>
    </p:spTree>
    <p:extLst>
      <p:ext uri="{BB962C8B-B14F-4D97-AF65-F5344CB8AC3E}">
        <p14:creationId xmlns:p14="http://schemas.microsoft.com/office/powerpoint/2010/main" val="903241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35407"/>
            <a:ext cx="16230600" cy="7889214"/>
          </a:xfrm>
          <a:custGeom>
            <a:avLst/>
            <a:gdLst/>
            <a:ahLst/>
            <a:cxnLst/>
            <a:rect l="l" t="t" r="r" b="b"/>
            <a:pathLst>
              <a:path w="16230600" h="7889214">
                <a:moveTo>
                  <a:pt x="0" y="0"/>
                </a:moveTo>
                <a:lnTo>
                  <a:pt x="16230600" y="0"/>
                </a:lnTo>
                <a:lnTo>
                  <a:pt x="16230600" y="7889214"/>
                </a:lnTo>
                <a:lnTo>
                  <a:pt x="0" y="7889214"/>
                </a:lnTo>
                <a:lnTo>
                  <a:pt x="0" y="0"/>
                </a:lnTo>
                <a:close/>
              </a:path>
            </a:pathLst>
          </a:custGeom>
          <a:blipFill>
            <a:blip r:embed="rId2"/>
            <a:stretch>
              <a:fillRect/>
            </a:stretch>
          </a:blipFill>
        </p:spPr>
      </p:sp>
      <p:sp>
        <p:nvSpPr>
          <p:cNvPr id="3" name="TextBox 3"/>
          <p:cNvSpPr txBox="1"/>
          <p:nvPr/>
        </p:nvSpPr>
        <p:spPr>
          <a:xfrm>
            <a:off x="1028701" y="705230"/>
            <a:ext cx="17636585" cy="432298"/>
          </a:xfrm>
          <a:prstGeom prst="rect">
            <a:avLst/>
          </a:prstGeom>
        </p:spPr>
        <p:txBody>
          <a:bodyPr wrap="square" lIns="0" tIns="0" rIns="0" bIns="0" rtlCol="0" anchor="t">
            <a:spAutoFit/>
          </a:bodyPr>
          <a:lstStyle>
            <a:defPPr>
              <a:defRPr lang="es-MX"/>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defTabSz="914445">
              <a:lnSpc>
                <a:spcPts val="3641"/>
              </a:lnSpc>
              <a:spcBef>
                <a:spcPct val="0"/>
              </a:spcBef>
            </a:pPr>
            <a:r>
              <a:rPr lang="en-US" sz="2599">
                <a:solidFill>
                  <a:srgbClr val="000000"/>
                </a:solidFill>
                <a:latin typeface="Open Sans"/>
              </a:rPr>
              <a:t>Para dar más visibilidad, puedan observar la sentencia y quien lo denunció</a:t>
            </a:r>
          </a:p>
        </p:txBody>
      </p:sp>
    </p:spTree>
    <p:extLst>
      <p:ext uri="{BB962C8B-B14F-4D97-AF65-F5344CB8AC3E}">
        <p14:creationId xmlns:p14="http://schemas.microsoft.com/office/powerpoint/2010/main" val="972472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462B182-C225-7C88-9E84-9C595A375D0B}"/>
              </a:ext>
            </a:extLst>
          </p:cNvPr>
          <p:cNvPicPr>
            <a:picLocks noChangeAspect="1"/>
          </p:cNvPicPr>
          <p:nvPr/>
        </p:nvPicPr>
        <p:blipFill>
          <a:blip r:embed="rId2"/>
          <a:srcRect l="3663" r="7066"/>
          <a:stretch/>
        </p:blipFill>
        <p:spPr>
          <a:xfrm>
            <a:off x="1039483" y="2036363"/>
            <a:ext cx="16189104" cy="7365657"/>
          </a:xfrm>
          <a:prstGeom prst="rect">
            <a:avLst/>
          </a:prstGeom>
        </p:spPr>
      </p:pic>
      <p:pic>
        <p:nvPicPr>
          <p:cNvPr id="3" name="Imagen 2">
            <a:extLst>
              <a:ext uri="{FF2B5EF4-FFF2-40B4-BE49-F238E27FC236}">
                <a16:creationId xmlns:a16="http://schemas.microsoft.com/office/drawing/2014/main" id="{2163BFE3-9F97-F5DE-6206-C30646AF5253}"/>
              </a:ext>
            </a:extLst>
          </p:cNvPr>
          <p:cNvPicPr>
            <a:picLocks noChangeAspect="1"/>
          </p:cNvPicPr>
          <p:nvPr/>
        </p:nvPicPr>
        <p:blipFill>
          <a:blip r:embed="rId3"/>
          <a:stretch>
            <a:fillRect/>
          </a:stretch>
        </p:blipFill>
        <p:spPr>
          <a:xfrm>
            <a:off x="2206297" y="509308"/>
            <a:ext cx="14522389" cy="1297735"/>
          </a:xfrm>
          <a:prstGeom prst="rect">
            <a:avLst/>
          </a:prstGeom>
        </p:spPr>
      </p:pic>
      <p:sp>
        <p:nvSpPr>
          <p:cNvPr id="4" name="CuadroTexto 3">
            <a:extLst>
              <a:ext uri="{FF2B5EF4-FFF2-40B4-BE49-F238E27FC236}">
                <a16:creationId xmlns:a16="http://schemas.microsoft.com/office/drawing/2014/main" id="{B5DB0279-68BF-B7F6-9A25-2A4D81B79190}"/>
              </a:ext>
            </a:extLst>
          </p:cNvPr>
          <p:cNvSpPr txBox="1"/>
          <p:nvPr/>
        </p:nvSpPr>
        <p:spPr>
          <a:xfrm>
            <a:off x="1439651" y="5331124"/>
            <a:ext cx="3475967" cy="412464"/>
          </a:xfrm>
          <a:prstGeom prst="rect">
            <a:avLst/>
          </a:prstGeom>
          <a:noFill/>
          <a:ln>
            <a:solidFill>
              <a:srgbClr val="E11D9F"/>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MX">
              <a:solidFill>
                <a:srgbClr val="E32D91"/>
              </a:solidFill>
              <a:ea typeface="Calibri"/>
              <a:cs typeface="Calibri"/>
            </a:endParaRPr>
          </a:p>
        </p:txBody>
      </p:sp>
    </p:spTree>
    <p:extLst>
      <p:ext uri="{BB962C8B-B14F-4D97-AF65-F5344CB8AC3E}">
        <p14:creationId xmlns:p14="http://schemas.microsoft.com/office/powerpoint/2010/main" val="358889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B35E47B-6B36-B762-6D40-BD4B4BB999FA}"/>
              </a:ext>
            </a:extLst>
          </p:cNvPr>
          <p:cNvPicPr>
            <a:picLocks noChangeAspect="1"/>
          </p:cNvPicPr>
          <p:nvPr/>
        </p:nvPicPr>
        <p:blipFill rotWithShape="1">
          <a:blip r:embed="rId2"/>
          <a:srcRect t="15198" r="50319" b="46603"/>
          <a:stretch/>
        </p:blipFill>
        <p:spPr>
          <a:xfrm>
            <a:off x="5983343" y="211017"/>
            <a:ext cx="5836596" cy="1494692"/>
          </a:xfrm>
          <a:prstGeom prst="rect">
            <a:avLst/>
          </a:prstGeom>
        </p:spPr>
      </p:pic>
      <p:sp>
        <p:nvSpPr>
          <p:cNvPr id="2" name="Rectángulo 1"/>
          <p:cNvSpPr/>
          <p:nvPr/>
        </p:nvSpPr>
        <p:spPr>
          <a:xfrm>
            <a:off x="896815" y="1705709"/>
            <a:ext cx="16336108" cy="6863417"/>
          </a:xfrm>
          <a:prstGeom prst="rect">
            <a:avLst/>
          </a:prstGeom>
        </p:spPr>
        <p:txBody>
          <a:bodyPr wrap="square">
            <a:spAutoFit/>
          </a:bodyPr>
          <a:lstStyle/>
          <a:p>
            <a:pPr algn="just"/>
            <a:r>
              <a:rPr lang="es-ES" sz="4400" dirty="0"/>
              <a:t>El objetivo del Sistema es:</a:t>
            </a:r>
          </a:p>
          <a:p>
            <a:pPr algn="just"/>
            <a:endParaRPr lang="es-ES" sz="4400" dirty="0"/>
          </a:p>
          <a:p>
            <a:pPr marL="571500" indent="-571500" algn="just">
              <a:buFont typeface="Wingdings" panose="05000000000000000000" pitchFamily="2" charset="2"/>
              <a:buChar char="ü"/>
            </a:pPr>
            <a:r>
              <a:rPr lang="es-ES" sz="4400" dirty="0"/>
              <a:t>Facilitar a la ciudadanía el </a:t>
            </a:r>
            <a:r>
              <a:rPr lang="es-ES" sz="4400" b="1" dirty="0">
                <a:solidFill>
                  <a:srgbClr val="E32D91"/>
                </a:solidFill>
              </a:rPr>
              <a:t>acceso a la información </a:t>
            </a:r>
            <a:r>
              <a:rPr lang="es-ES" sz="4400" dirty="0"/>
              <a:t>de las personas candidatas que participan a puestos de elección popular en el Proceso electoral.</a:t>
            </a:r>
          </a:p>
          <a:p>
            <a:pPr marL="571500" indent="-571500" algn="just">
              <a:buFont typeface="Wingdings" panose="05000000000000000000" pitchFamily="2" charset="2"/>
              <a:buChar char="ü"/>
            </a:pPr>
            <a:r>
              <a:rPr lang="es-ES" sz="4400" b="1" dirty="0">
                <a:solidFill>
                  <a:srgbClr val="E32D91"/>
                </a:solidFill>
              </a:rPr>
              <a:t>Maximizar la transparencia </a:t>
            </a:r>
            <a:r>
              <a:rPr lang="es-ES" sz="4400" dirty="0"/>
              <a:t>en la difusión de las candidaturas, </a:t>
            </a:r>
          </a:p>
          <a:p>
            <a:pPr marL="571500" indent="-571500" algn="just">
              <a:buFont typeface="Wingdings" panose="05000000000000000000" pitchFamily="2" charset="2"/>
              <a:buChar char="ü"/>
            </a:pPr>
            <a:r>
              <a:rPr lang="es-ES" sz="4400" dirty="0"/>
              <a:t>La participación de la población y el </a:t>
            </a:r>
            <a:r>
              <a:rPr lang="es-ES" sz="4400" b="1" dirty="0">
                <a:solidFill>
                  <a:srgbClr val="E32D91"/>
                </a:solidFill>
              </a:rPr>
              <a:t>voto informado y razonado</a:t>
            </a:r>
            <a:r>
              <a:rPr lang="es-ES" sz="4400" dirty="0"/>
              <a:t>, a efecto de optimizar la toma de decisiones de la ciudadanía;</a:t>
            </a:r>
          </a:p>
          <a:p>
            <a:pPr marL="571500" indent="-571500" algn="just">
              <a:buFont typeface="Wingdings" panose="05000000000000000000" pitchFamily="2" charset="2"/>
              <a:buChar char="ü"/>
            </a:pPr>
            <a:r>
              <a:rPr lang="es-ES" sz="4400" dirty="0"/>
              <a:t>Obtener</a:t>
            </a:r>
            <a:r>
              <a:rPr lang="es-ES" sz="4400" b="1" dirty="0">
                <a:solidFill>
                  <a:srgbClr val="E32D91"/>
                </a:solidFill>
              </a:rPr>
              <a:t> información estadística </a:t>
            </a:r>
            <a:r>
              <a:rPr lang="es-ES" sz="4400" dirty="0"/>
              <a:t>respecto de los </a:t>
            </a:r>
            <a:r>
              <a:rPr lang="es-ES" sz="4400" dirty="0">
                <a:solidFill>
                  <a:srgbClr val="E32D91"/>
                </a:solidFill>
              </a:rPr>
              <a:t>grupos de atención prioritaria, </a:t>
            </a:r>
            <a:r>
              <a:rPr lang="es-ES" sz="4400" dirty="0"/>
              <a:t>que permita realizar análisis de datos.</a:t>
            </a:r>
            <a:endParaRPr lang="es-MX" sz="4400" dirty="0"/>
          </a:p>
        </p:txBody>
      </p:sp>
    </p:spTree>
    <p:extLst>
      <p:ext uri="{BB962C8B-B14F-4D97-AF65-F5344CB8AC3E}">
        <p14:creationId xmlns:p14="http://schemas.microsoft.com/office/powerpoint/2010/main" val="2200885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0CFB1F2-6C9B-D187-7258-0D427DE41C83}"/>
              </a:ext>
            </a:extLst>
          </p:cNvPr>
          <p:cNvPicPr>
            <a:picLocks noChangeAspect="1"/>
          </p:cNvPicPr>
          <p:nvPr/>
        </p:nvPicPr>
        <p:blipFill>
          <a:blip r:embed="rId2"/>
          <a:srcRect t="-1287" r="14617" b="14109"/>
          <a:stretch/>
        </p:blipFill>
        <p:spPr>
          <a:xfrm>
            <a:off x="598577" y="1306239"/>
            <a:ext cx="7938067" cy="5734686"/>
          </a:xfrm>
          <a:prstGeom prst="rect">
            <a:avLst/>
          </a:prstGeom>
        </p:spPr>
      </p:pic>
      <p:pic>
        <p:nvPicPr>
          <p:cNvPr id="2" name="Imagen 1">
            <a:extLst>
              <a:ext uri="{FF2B5EF4-FFF2-40B4-BE49-F238E27FC236}">
                <a16:creationId xmlns:a16="http://schemas.microsoft.com/office/drawing/2014/main" id="{54E558D9-583B-E5D9-798F-7C21A83408DE}"/>
              </a:ext>
            </a:extLst>
          </p:cNvPr>
          <p:cNvPicPr>
            <a:picLocks noChangeAspect="1"/>
          </p:cNvPicPr>
          <p:nvPr/>
        </p:nvPicPr>
        <p:blipFill>
          <a:blip r:embed="rId3"/>
          <a:srcRect t="3667" r="-172" b="-264"/>
          <a:stretch/>
        </p:blipFill>
        <p:spPr>
          <a:xfrm>
            <a:off x="9143499" y="1310073"/>
            <a:ext cx="7942073" cy="5725910"/>
          </a:xfrm>
          <a:prstGeom prst="rect">
            <a:avLst/>
          </a:prstGeom>
        </p:spPr>
      </p:pic>
      <p:sp>
        <p:nvSpPr>
          <p:cNvPr id="5" name="CuadroTexto 4">
            <a:extLst>
              <a:ext uri="{FF2B5EF4-FFF2-40B4-BE49-F238E27FC236}">
                <a16:creationId xmlns:a16="http://schemas.microsoft.com/office/drawing/2014/main" id="{D3EAFCDD-68BF-A37C-3F8F-54C77C39AFFB}"/>
              </a:ext>
            </a:extLst>
          </p:cNvPr>
          <p:cNvSpPr txBox="1"/>
          <p:nvPr/>
        </p:nvSpPr>
        <p:spPr>
          <a:xfrm>
            <a:off x="956574" y="7354976"/>
            <a:ext cx="1428102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5400">
                <a:ea typeface="Calibri"/>
                <a:cs typeface="Calibri"/>
              </a:rPr>
              <a:t>De las </a:t>
            </a:r>
            <a:r>
              <a:rPr lang="es-MX" sz="5400" b="1">
                <a:ea typeface="Calibri"/>
                <a:cs typeface="Calibri"/>
              </a:rPr>
              <a:t>38 personas </a:t>
            </a:r>
            <a:r>
              <a:rPr lang="es-MX" sz="5400">
                <a:ea typeface="Calibri"/>
                <a:cs typeface="Calibri"/>
              </a:rPr>
              <a:t>sancionadas, </a:t>
            </a:r>
            <a:r>
              <a:rPr lang="es-MX" sz="5400" b="1">
                <a:solidFill>
                  <a:srgbClr val="E11D9F"/>
                </a:solidFill>
                <a:ea typeface="Calibri"/>
                <a:cs typeface="Calibri"/>
              </a:rPr>
              <a:t>5</a:t>
            </a:r>
            <a:r>
              <a:rPr lang="es-MX" sz="5400">
                <a:ea typeface="Calibri"/>
                <a:cs typeface="Calibri"/>
              </a:rPr>
              <a:t> son mujeres y </a:t>
            </a:r>
            <a:r>
              <a:rPr lang="es-MX" sz="5400" b="1">
                <a:solidFill>
                  <a:srgbClr val="FF0000"/>
                </a:solidFill>
                <a:ea typeface="Calibri"/>
                <a:cs typeface="Calibri"/>
              </a:rPr>
              <a:t>33</a:t>
            </a:r>
            <a:r>
              <a:rPr lang="es-MX" sz="5400">
                <a:ea typeface="Calibri"/>
                <a:cs typeface="Calibri"/>
              </a:rPr>
              <a:t> son </a:t>
            </a:r>
            <a:r>
              <a:rPr lang="es-MX" sz="5400" b="1">
                <a:solidFill>
                  <a:srgbClr val="FF0000"/>
                </a:solidFill>
                <a:ea typeface="Calibri"/>
                <a:cs typeface="Calibri"/>
              </a:rPr>
              <a:t>hombres</a:t>
            </a:r>
            <a:r>
              <a:rPr lang="es-MX" sz="5400">
                <a:ea typeface="Calibri"/>
                <a:cs typeface="Calibri"/>
              </a:rPr>
              <a:t> </a:t>
            </a:r>
          </a:p>
        </p:txBody>
      </p:sp>
      <p:sp>
        <p:nvSpPr>
          <p:cNvPr id="6" name="CuadroTexto 5">
            <a:extLst>
              <a:ext uri="{FF2B5EF4-FFF2-40B4-BE49-F238E27FC236}">
                <a16:creationId xmlns:a16="http://schemas.microsoft.com/office/drawing/2014/main" id="{0D9219DA-75F8-BB5B-CEEA-BF37FD8A95DF}"/>
              </a:ext>
            </a:extLst>
          </p:cNvPr>
          <p:cNvSpPr txBox="1"/>
          <p:nvPr/>
        </p:nvSpPr>
        <p:spPr>
          <a:xfrm>
            <a:off x="392980" y="-480"/>
            <a:ext cx="690544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8000" b="1">
                <a:solidFill>
                  <a:srgbClr val="E32D91"/>
                </a:solidFill>
                <a:ea typeface="Calibri"/>
                <a:cs typeface="Calibri"/>
              </a:rPr>
              <a:t>TABASCO</a:t>
            </a:r>
            <a:r>
              <a:rPr lang="es-MX" sz="1600">
                <a:ea typeface="Calibri"/>
                <a:cs typeface="Calibri"/>
              </a:rPr>
              <a:t> </a:t>
            </a:r>
            <a:endParaRPr lang="es-MX"/>
          </a:p>
        </p:txBody>
      </p:sp>
    </p:spTree>
    <p:extLst>
      <p:ext uri="{BB962C8B-B14F-4D97-AF65-F5344CB8AC3E}">
        <p14:creationId xmlns:p14="http://schemas.microsoft.com/office/powerpoint/2010/main" val="2042375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077040A-E3FF-347A-FFE3-9C8DAFBA0FC0}"/>
              </a:ext>
            </a:extLst>
          </p:cNvPr>
          <p:cNvPicPr>
            <a:picLocks noChangeAspect="1"/>
          </p:cNvPicPr>
          <p:nvPr/>
        </p:nvPicPr>
        <p:blipFill>
          <a:blip r:embed="rId2"/>
          <a:stretch>
            <a:fillRect/>
          </a:stretch>
        </p:blipFill>
        <p:spPr>
          <a:xfrm>
            <a:off x="-86262" y="-124004"/>
            <a:ext cx="18546789" cy="10556571"/>
          </a:xfrm>
          <a:prstGeom prst="rect">
            <a:avLst/>
          </a:prstGeom>
        </p:spPr>
      </p:pic>
    </p:spTree>
    <p:extLst>
      <p:ext uri="{BB962C8B-B14F-4D97-AF65-F5344CB8AC3E}">
        <p14:creationId xmlns:p14="http://schemas.microsoft.com/office/powerpoint/2010/main" val="187666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Diagrama 16">
            <a:extLst>
              <a:ext uri="{FF2B5EF4-FFF2-40B4-BE49-F238E27FC236}">
                <a16:creationId xmlns:a16="http://schemas.microsoft.com/office/drawing/2014/main" id="{73167D60-6271-DA88-234E-BC04257398FA}"/>
              </a:ext>
            </a:extLst>
          </p:cNvPr>
          <p:cNvGraphicFramePr/>
          <p:nvPr>
            <p:extLst>
              <p:ext uri="{D42A27DB-BD31-4B8C-83A1-F6EECF244321}">
                <p14:modId xmlns:p14="http://schemas.microsoft.com/office/powerpoint/2010/main" val="2694555730"/>
              </p:ext>
            </p:extLst>
          </p:nvPr>
        </p:nvGraphicFramePr>
        <p:xfrm>
          <a:off x="204075" y="135082"/>
          <a:ext cx="17875274" cy="10016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75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416999" y="350533"/>
            <a:ext cx="17636585" cy="1354025"/>
          </a:xfrm>
          <a:prstGeom prst="rect">
            <a:avLst/>
          </a:prstGeom>
        </p:spPr>
        <p:txBody>
          <a:bodyPr wrap="square" lIns="0" tIns="0" rIns="0" bIns="0" rtlCol="0" anchor="t">
            <a:spAutoFit/>
          </a:bodyPr>
          <a:lstStyle>
            <a:defPPr>
              <a:defRPr lang="es-MX"/>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defTabSz="914445">
              <a:lnSpc>
                <a:spcPts val="3641"/>
              </a:lnSpc>
              <a:spcBef>
                <a:spcPct val="0"/>
              </a:spcBef>
            </a:pPr>
            <a:r>
              <a:rPr lang="es-MX" sz="2550">
                <a:solidFill>
                  <a:srgbClr val="000000"/>
                </a:solidFill>
                <a:latin typeface="Open Sans"/>
              </a:rPr>
              <a:t>De los resultados obtenidos se podía dar clic en el </a:t>
            </a:r>
            <a:r>
              <a:rPr lang="es-MX" sz="2550" b="1">
                <a:solidFill>
                  <a:srgbClr val="E11D9F"/>
                </a:solidFill>
                <a:latin typeface="Open Sans Bold"/>
                <a:ea typeface="Open Sans Bold"/>
                <a:cs typeface="Open Sans Bold"/>
              </a:rPr>
              <a:t>nombre</a:t>
            </a:r>
            <a:r>
              <a:rPr lang="es-MX" sz="2550">
                <a:solidFill>
                  <a:srgbClr val="000000"/>
                </a:solidFill>
                <a:latin typeface="Open Sans"/>
              </a:rPr>
              <a:t> de la persona candidata para conocer sus datos generales, medios de contacto y una síntesis de la razón por la que aspiraba a un puesto de elección popular, sus </a:t>
            </a:r>
            <a:r>
              <a:rPr lang="es-MX" sz="2550" b="1">
                <a:solidFill>
                  <a:srgbClr val="E11D9F"/>
                </a:solidFill>
                <a:latin typeface="Open Sans"/>
              </a:rPr>
              <a:t>propuestas, trayectoria política e historial profesional</a:t>
            </a:r>
            <a:r>
              <a:rPr lang="es-MX" sz="2550">
                <a:solidFill>
                  <a:srgbClr val="000000"/>
                </a:solidFill>
                <a:latin typeface="Open Sans"/>
              </a:rPr>
              <a:t>. </a:t>
            </a:r>
            <a:endParaRPr lang="es-MX" sz="2550">
              <a:solidFill>
                <a:srgbClr val="000000"/>
              </a:solidFill>
              <a:latin typeface="Open Sans"/>
              <a:ea typeface="Open Sans"/>
              <a:cs typeface="Open Sans"/>
            </a:endParaRPr>
          </a:p>
        </p:txBody>
      </p:sp>
      <p:pic>
        <p:nvPicPr>
          <p:cNvPr id="12" name="Imagen 11">
            <a:extLst>
              <a:ext uri="{FF2B5EF4-FFF2-40B4-BE49-F238E27FC236}">
                <a16:creationId xmlns:a16="http://schemas.microsoft.com/office/drawing/2014/main" id="{BDD94EAD-66BE-DFB9-468F-B0BC999E9F09}"/>
              </a:ext>
            </a:extLst>
          </p:cNvPr>
          <p:cNvPicPr>
            <a:picLocks noChangeAspect="1"/>
          </p:cNvPicPr>
          <p:nvPr/>
        </p:nvPicPr>
        <p:blipFill>
          <a:blip r:embed="rId2"/>
          <a:stretch>
            <a:fillRect/>
          </a:stretch>
        </p:blipFill>
        <p:spPr>
          <a:xfrm>
            <a:off x="416675" y="2144743"/>
            <a:ext cx="17389953" cy="6601363"/>
          </a:xfrm>
          <a:prstGeom prst="rect">
            <a:avLst/>
          </a:prstGeom>
        </p:spPr>
      </p:pic>
    </p:spTree>
    <p:extLst>
      <p:ext uri="{BB962C8B-B14F-4D97-AF65-F5344CB8AC3E}">
        <p14:creationId xmlns:p14="http://schemas.microsoft.com/office/powerpoint/2010/main" val="296034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B35E47B-6B36-B762-6D40-BD4B4BB999FA}"/>
              </a:ext>
            </a:extLst>
          </p:cNvPr>
          <p:cNvPicPr>
            <a:picLocks noChangeAspect="1"/>
          </p:cNvPicPr>
          <p:nvPr/>
        </p:nvPicPr>
        <p:blipFill rotWithShape="1">
          <a:blip r:embed="rId2"/>
          <a:srcRect t="15198" r="50319" b="46603"/>
          <a:stretch/>
        </p:blipFill>
        <p:spPr>
          <a:xfrm>
            <a:off x="6124020" y="211017"/>
            <a:ext cx="5836596" cy="1494692"/>
          </a:xfrm>
          <a:prstGeom prst="rect">
            <a:avLst/>
          </a:prstGeom>
        </p:spPr>
      </p:pic>
      <p:sp>
        <p:nvSpPr>
          <p:cNvPr id="5" name="TextBox 5"/>
          <p:cNvSpPr txBox="1"/>
          <p:nvPr/>
        </p:nvSpPr>
        <p:spPr>
          <a:xfrm>
            <a:off x="402371" y="1973381"/>
            <a:ext cx="17279894" cy="7861126"/>
          </a:xfrm>
          <a:prstGeom prst="rect">
            <a:avLst/>
          </a:prstGeom>
        </p:spPr>
        <p:txBody>
          <a:bodyPr wrap="square" lIns="0" tIns="0" rIns="0" bIns="0" rtlCol="0" anchor="t">
            <a:spAutoFit/>
          </a:bodyPr>
          <a:lstStyle>
            <a:defPPr>
              <a:defRPr lang="es-MX"/>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88000" indent="756000" algn="just" defTabSz="914445">
              <a:lnSpc>
                <a:spcPts val="4200"/>
              </a:lnSpc>
            </a:pPr>
            <a:r>
              <a:rPr lang="es-MX" sz="4400" dirty="0">
                <a:solidFill>
                  <a:srgbClr val="000000"/>
                </a:solidFill>
                <a:latin typeface="Open Sans"/>
              </a:rPr>
              <a:t>En la página</a:t>
            </a:r>
            <a:r>
              <a:rPr lang="es-MX" sz="4400" b="1" dirty="0">
                <a:solidFill>
                  <a:srgbClr val="000000"/>
                </a:solidFill>
                <a:latin typeface="Open Sans"/>
              </a:rPr>
              <a:t> </a:t>
            </a:r>
            <a:r>
              <a:rPr lang="es-MX" sz="4400" b="1" dirty="0">
                <a:solidFill>
                  <a:srgbClr val="E11D9F"/>
                </a:solidFill>
                <a:latin typeface="Open Sans Bold"/>
              </a:rPr>
              <a:t>Conóceles</a:t>
            </a:r>
            <a:r>
              <a:rPr lang="es-MX" sz="4400" b="1" dirty="0">
                <a:solidFill>
                  <a:srgbClr val="000000"/>
                </a:solidFill>
                <a:latin typeface="Open Sans"/>
              </a:rPr>
              <a:t> </a:t>
            </a:r>
            <a:r>
              <a:rPr lang="es-MX" sz="4400" dirty="0">
                <a:solidFill>
                  <a:srgbClr val="000000"/>
                </a:solidFill>
                <a:latin typeface="Open Sans"/>
              </a:rPr>
              <a:t>se podía hacer la búsqueda por </a:t>
            </a:r>
            <a:r>
              <a:rPr lang="es-MX" sz="4400" b="1" i="1" dirty="0">
                <a:solidFill>
                  <a:srgbClr val="E11D9F"/>
                </a:solidFill>
                <a:latin typeface="Open Sans"/>
              </a:rPr>
              <a:t>cargo, grado académico, rango de edad, sexo y partido político.</a:t>
            </a:r>
          </a:p>
          <a:p>
            <a:pPr marL="108000" indent="612000" algn="just" defTabSz="914445">
              <a:lnSpc>
                <a:spcPts val="3700"/>
              </a:lnSpc>
            </a:pPr>
            <a:endParaRPr lang="es-MX" sz="4400" dirty="0">
              <a:solidFill>
                <a:srgbClr val="000000"/>
              </a:solidFill>
              <a:latin typeface="Open Sans"/>
            </a:endParaRPr>
          </a:p>
          <a:p>
            <a:pPr marL="679500" indent="-571500" algn="just" defTabSz="914445">
              <a:lnSpc>
                <a:spcPts val="3219"/>
              </a:lnSpc>
              <a:buFont typeface="Wingdings" panose="05000000000000000000" pitchFamily="2" charset="2"/>
              <a:buChar char="ü"/>
            </a:pPr>
            <a:r>
              <a:rPr lang="es-MX" sz="4400" b="1" dirty="0">
                <a:solidFill>
                  <a:srgbClr val="E11D9F"/>
                </a:solidFill>
                <a:latin typeface="Open Sans"/>
              </a:rPr>
              <a:t>Historia profesional</a:t>
            </a:r>
            <a:r>
              <a:rPr lang="es-MX" sz="4400" dirty="0">
                <a:solidFill>
                  <a:srgbClr val="000000"/>
                </a:solidFill>
                <a:latin typeface="Open Sans"/>
              </a:rPr>
              <a:t> y/o laboral y/o social, </a:t>
            </a:r>
          </a:p>
          <a:p>
            <a:pPr marL="679500" indent="-571500" algn="just" defTabSz="914445">
              <a:lnSpc>
                <a:spcPts val="3219"/>
              </a:lnSpc>
              <a:buFont typeface="Wingdings" panose="05000000000000000000" pitchFamily="2" charset="2"/>
              <a:buChar char="ü"/>
            </a:pPr>
            <a:endParaRPr lang="es-MX" sz="4400" dirty="0">
              <a:solidFill>
                <a:srgbClr val="000000"/>
              </a:solidFill>
              <a:latin typeface="Open Sans"/>
            </a:endParaRPr>
          </a:p>
          <a:p>
            <a:pPr marL="679500" indent="-571500" algn="just" defTabSz="914445">
              <a:lnSpc>
                <a:spcPts val="3219"/>
              </a:lnSpc>
              <a:buFont typeface="Wingdings" panose="05000000000000000000" pitchFamily="2" charset="2"/>
              <a:buChar char="ü"/>
            </a:pPr>
            <a:r>
              <a:rPr lang="es-MX" sz="4400" dirty="0">
                <a:solidFill>
                  <a:srgbClr val="000000"/>
                </a:solidFill>
                <a:latin typeface="Open Sans"/>
              </a:rPr>
              <a:t>Breve exposición de motivos del </a:t>
            </a:r>
            <a:r>
              <a:rPr lang="es-MX" sz="4400" b="1" dirty="0">
                <a:solidFill>
                  <a:srgbClr val="E11D9F"/>
                </a:solidFill>
                <a:latin typeface="Open Sans"/>
              </a:rPr>
              <a:t>porqué quiere ocupar el cargo.</a:t>
            </a:r>
          </a:p>
          <a:p>
            <a:pPr marL="679500" indent="-571500" algn="just" defTabSz="914445">
              <a:lnSpc>
                <a:spcPts val="3219"/>
              </a:lnSpc>
              <a:buFont typeface="Wingdings" panose="05000000000000000000" pitchFamily="2" charset="2"/>
              <a:buChar char="ü"/>
            </a:pPr>
            <a:endParaRPr lang="es-MX" sz="4400" dirty="0">
              <a:solidFill>
                <a:srgbClr val="000000"/>
              </a:solidFill>
              <a:latin typeface="Open Sans"/>
            </a:endParaRPr>
          </a:p>
          <a:p>
            <a:pPr marL="679500" indent="-720000" algn="just" defTabSz="914445">
              <a:lnSpc>
                <a:spcPts val="3600"/>
              </a:lnSpc>
              <a:buFont typeface="Wingdings" panose="05000000000000000000" pitchFamily="2" charset="2"/>
              <a:buChar char="ü"/>
            </a:pPr>
            <a:r>
              <a:rPr lang="es-MX" sz="4400" dirty="0">
                <a:solidFill>
                  <a:srgbClr val="000000"/>
                </a:solidFill>
                <a:latin typeface="Open Sans"/>
              </a:rPr>
              <a:t>Sus </a:t>
            </a:r>
            <a:r>
              <a:rPr lang="es-MX" sz="4400" b="1" dirty="0">
                <a:solidFill>
                  <a:srgbClr val="E11D9F"/>
                </a:solidFill>
                <a:latin typeface="Open Sans"/>
              </a:rPr>
              <a:t>2 principales propuestas </a:t>
            </a:r>
            <a:r>
              <a:rPr lang="es-MX" sz="4400" dirty="0">
                <a:solidFill>
                  <a:srgbClr val="000000"/>
                </a:solidFill>
                <a:latin typeface="Open Sans"/>
              </a:rPr>
              <a:t>(incluso en materia de género  o del grupo al que representa por acción afirmativa)</a:t>
            </a:r>
          </a:p>
          <a:p>
            <a:pPr marL="679500" indent="-720000" algn="just" defTabSz="914445">
              <a:lnSpc>
                <a:spcPts val="3600"/>
              </a:lnSpc>
              <a:buFont typeface="Wingdings" panose="05000000000000000000" pitchFamily="2" charset="2"/>
              <a:buChar char="ü"/>
            </a:pPr>
            <a:endParaRPr lang="es-ES" sz="4400" b="1" dirty="0">
              <a:solidFill>
                <a:srgbClr val="000000"/>
              </a:solidFill>
              <a:latin typeface="Open Sans"/>
            </a:endParaRPr>
          </a:p>
          <a:p>
            <a:pPr marL="679500" indent="-720000" algn="just" defTabSz="914445">
              <a:lnSpc>
                <a:spcPts val="3600"/>
              </a:lnSpc>
              <a:buFont typeface="Wingdings" panose="05000000000000000000" pitchFamily="2" charset="2"/>
              <a:buChar char="ü"/>
            </a:pPr>
            <a:r>
              <a:rPr lang="es-ES" sz="4400" b="1" dirty="0">
                <a:solidFill>
                  <a:srgbClr val="000000"/>
                </a:solidFill>
                <a:latin typeface="Open Sans"/>
              </a:rPr>
              <a:t>Fotografía</a:t>
            </a:r>
          </a:p>
          <a:p>
            <a:pPr marL="679500" indent="-720000" algn="just" defTabSz="914445">
              <a:lnSpc>
                <a:spcPts val="3600"/>
              </a:lnSpc>
              <a:buFont typeface="Wingdings" panose="05000000000000000000" pitchFamily="2" charset="2"/>
              <a:buChar char="ü"/>
            </a:pPr>
            <a:endParaRPr lang="es-ES" sz="4400" b="1" dirty="0">
              <a:solidFill>
                <a:srgbClr val="000000"/>
              </a:solidFill>
              <a:latin typeface="Open Sans"/>
            </a:endParaRPr>
          </a:p>
          <a:p>
            <a:pPr marL="792000" indent="-828000" algn="just" defTabSz="914445">
              <a:lnSpc>
                <a:spcPts val="4000"/>
              </a:lnSpc>
              <a:buFont typeface="Wingdings" panose="05000000000000000000" pitchFamily="2" charset="2"/>
              <a:buChar char="ü"/>
            </a:pPr>
            <a:r>
              <a:rPr lang="es-ES" sz="4400" b="1" dirty="0">
                <a:solidFill>
                  <a:srgbClr val="E11D9F"/>
                </a:solidFill>
                <a:latin typeface="Open Sans"/>
              </a:rPr>
              <a:t>Medios de contacto público </a:t>
            </a:r>
            <a:r>
              <a:rPr lang="es-ES" sz="4400" dirty="0">
                <a:solidFill>
                  <a:srgbClr val="000000"/>
                </a:solidFill>
                <a:latin typeface="Open Sans"/>
              </a:rPr>
              <a:t>(redes sociales, correo electrónico, página web, teléfono, domicilio de la casa de campaña)</a:t>
            </a:r>
            <a:endParaRPr lang="es-MX" sz="4400" dirty="0">
              <a:solidFill>
                <a:srgbClr val="E11D9F"/>
              </a:solidFill>
              <a:latin typeface="Open Sans Bold"/>
            </a:endParaRPr>
          </a:p>
          <a:p>
            <a:pPr marL="108000" indent="457200" algn="just" defTabSz="914445">
              <a:lnSpc>
                <a:spcPts val="3219"/>
              </a:lnSpc>
              <a:spcBef>
                <a:spcPct val="0"/>
              </a:spcBef>
            </a:pPr>
            <a:endParaRPr lang="en-US" sz="4400" dirty="0">
              <a:solidFill>
                <a:srgbClr val="E11D9F"/>
              </a:solidFill>
              <a:latin typeface="Open Sans Bold"/>
            </a:endParaRPr>
          </a:p>
        </p:txBody>
      </p:sp>
    </p:spTree>
    <p:extLst>
      <p:ext uri="{BB962C8B-B14F-4D97-AF65-F5344CB8AC3E}">
        <p14:creationId xmlns:p14="http://schemas.microsoft.com/office/powerpoint/2010/main" val="318051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44D449-8CA9-5C7A-A55A-5BD33A119BB6}"/>
              </a:ext>
            </a:extLst>
          </p:cNvPr>
          <p:cNvSpPr>
            <a:spLocks noGrp="1"/>
          </p:cNvSpPr>
          <p:nvPr>
            <p:ph type="title"/>
          </p:nvPr>
        </p:nvSpPr>
        <p:spPr>
          <a:xfrm>
            <a:off x="715992" y="274638"/>
            <a:ext cx="16834449" cy="1143000"/>
          </a:xfrm>
        </p:spPr>
        <p:txBody>
          <a:bodyPr>
            <a:noAutofit/>
          </a:bodyPr>
          <a:lstStyle/>
          <a:p>
            <a:r>
              <a:rPr lang="es-MX" sz="3600" b="1">
                <a:ea typeface="+mj-lt"/>
                <a:cs typeface="+mj-lt"/>
              </a:rPr>
              <a:t>LINEAMIENTOS PARA EL USO DEL SISTEMA “CANDIDATAS Y CANDIDATOS, CONÓCELES” PARA LOS PROCESOS ELECTORALES LOCALES (INE/CG616/2022).</a:t>
            </a:r>
            <a:endParaRPr lang="es-MX" sz="3600" b="1"/>
          </a:p>
        </p:txBody>
      </p:sp>
      <p:sp>
        <p:nvSpPr>
          <p:cNvPr id="3" name="Marcador de contenido 2">
            <a:extLst>
              <a:ext uri="{FF2B5EF4-FFF2-40B4-BE49-F238E27FC236}">
                <a16:creationId xmlns:a16="http://schemas.microsoft.com/office/drawing/2014/main" id="{73098465-CEBB-8FDE-A841-9496D153CEEE}"/>
              </a:ext>
            </a:extLst>
          </p:cNvPr>
          <p:cNvSpPr>
            <a:spLocks noGrp="1"/>
          </p:cNvSpPr>
          <p:nvPr>
            <p:ph idx="1"/>
          </p:nvPr>
        </p:nvSpPr>
        <p:spPr>
          <a:xfrm>
            <a:off x="629728" y="1751162"/>
            <a:ext cx="16661920" cy="1636114"/>
          </a:xfrm>
        </p:spPr>
        <p:txBody>
          <a:bodyPr vert="horz" lIns="91440" tIns="45720" rIns="91440" bIns="45720" rtlCol="0" anchor="t">
            <a:normAutofit/>
          </a:bodyPr>
          <a:lstStyle/>
          <a:p>
            <a:pPr marL="0" indent="0">
              <a:buNone/>
            </a:pPr>
            <a:r>
              <a:rPr lang="es-MX" dirty="0">
                <a:latin typeface="Arial"/>
                <a:cs typeface="Arial"/>
              </a:rPr>
              <a:t>De acuerdo  con  el artículo </a:t>
            </a:r>
            <a:r>
              <a:rPr lang="es-MX" b="1" dirty="0">
                <a:solidFill>
                  <a:srgbClr val="E11D9F"/>
                </a:solidFill>
                <a:latin typeface="Arial"/>
                <a:cs typeface="Arial"/>
              </a:rPr>
              <a:t>16</a:t>
            </a:r>
            <a:r>
              <a:rPr lang="es-MX" dirty="0">
                <a:latin typeface="Arial"/>
                <a:cs typeface="Arial"/>
              </a:rPr>
              <a:t> de los Lineamientos del INE, los partidos políticos tenían la obligación de: </a:t>
            </a:r>
          </a:p>
          <a:p>
            <a:pPr marL="0" indent="0">
              <a:buNone/>
            </a:pPr>
            <a:endParaRPr lang="es-MX" b="1" dirty="0">
              <a:solidFill>
                <a:srgbClr val="E11D9F"/>
              </a:solidFill>
              <a:latin typeface="Arial"/>
              <a:cs typeface="Calibri"/>
            </a:endParaRPr>
          </a:p>
        </p:txBody>
      </p:sp>
      <p:sp>
        <p:nvSpPr>
          <p:cNvPr id="4" name="CuadroTexto 3">
            <a:extLst>
              <a:ext uri="{FF2B5EF4-FFF2-40B4-BE49-F238E27FC236}">
                <a16:creationId xmlns:a16="http://schemas.microsoft.com/office/drawing/2014/main" id="{048D5101-6343-6CCA-89DC-8EE7511DE312}"/>
              </a:ext>
            </a:extLst>
          </p:cNvPr>
          <p:cNvSpPr txBox="1"/>
          <p:nvPr/>
        </p:nvSpPr>
        <p:spPr>
          <a:xfrm>
            <a:off x="634041" y="3491542"/>
            <a:ext cx="8220974"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just" defTabSz="914400" rtl="0" eaLnBrk="1" fontAlgn="auto" latinLnBrk="0" hangingPunct="1">
              <a:lnSpc>
                <a:spcPct val="100000"/>
              </a:lnSpc>
              <a:spcBef>
                <a:spcPts val="0"/>
              </a:spcBef>
              <a:spcAft>
                <a:spcPts val="0"/>
              </a:spcAft>
              <a:buClrTx/>
              <a:buSzTx/>
              <a:buFont typeface=""/>
              <a:buChar char="•"/>
              <a:tabLst/>
              <a:defRPr/>
            </a:pPr>
            <a:r>
              <a:rPr kumimoji="0" lang="es-MX" sz="3200" b="0" i="0" u="none" strike="noStrike" kern="1200" cap="none" spc="0" normalizeH="0" baseline="0" noProof="0">
                <a:ln>
                  <a:noFill/>
                </a:ln>
                <a:solidFill>
                  <a:prstClr val="black"/>
                </a:solidFill>
                <a:effectLst/>
                <a:uLnTx/>
                <a:uFillTx/>
                <a:latin typeface="Arial"/>
                <a:ea typeface="+mn-ea"/>
                <a:cs typeface="Arial"/>
              </a:rPr>
              <a:t>f) Capturar la información en el Sistema en un plazo máximo de </a:t>
            </a:r>
            <a:r>
              <a:rPr kumimoji="0" lang="es-MX" sz="3200" b="1" i="0" u="none" strike="noStrike" kern="1200" cap="none" spc="0" normalizeH="0" baseline="0" noProof="0">
                <a:ln>
                  <a:noFill/>
                </a:ln>
                <a:solidFill>
                  <a:srgbClr val="E11D9F"/>
                </a:solidFill>
                <a:effectLst/>
                <a:uLnTx/>
                <a:uFillTx/>
                <a:latin typeface="Arial"/>
                <a:ea typeface="+mn-ea"/>
                <a:cs typeface="Arial"/>
              </a:rPr>
              <a:t>quince (15) días naturales posteriores a la recepción de las cuentas de acceso notificadas por el OPL.</a:t>
            </a:r>
            <a:r>
              <a:rPr kumimoji="0" lang="en-US" sz="3200" b="0" i="0" u="none" strike="noStrike" kern="1200" cap="none" spc="0" normalizeH="0" baseline="0" noProof="0">
                <a:ln>
                  <a:noFill/>
                </a:ln>
                <a:solidFill>
                  <a:prstClr val="black"/>
                </a:solidFill>
                <a:effectLst/>
                <a:uLnTx/>
                <a:uFillTx/>
                <a:latin typeface="Arial"/>
                <a:ea typeface="+mn-ea"/>
                <a:cs typeface="Arial"/>
              </a:rPr>
              <a:t>​</a:t>
            </a:r>
            <a:endParaRPr kumimoji="0" lang="es-MX" sz="1800" b="0" i="0" u="none" strike="noStrike" kern="1200" cap="none" spc="0" normalizeH="0" baseline="0" noProof="0">
              <a:ln>
                <a:noFill/>
              </a:ln>
              <a:solidFill>
                <a:prstClr val="black"/>
              </a:solidFill>
              <a:effectLst/>
              <a:uLnTx/>
              <a:uFillTx/>
              <a:latin typeface="Arial"/>
              <a:ea typeface="+mn-ea"/>
              <a:cs typeface="Arial"/>
            </a:endParaRPr>
          </a:p>
          <a:p>
            <a:pPr marL="228600" marR="0" lvl="0" indent="-228600" algn="just" defTabSz="914400" rtl="0" eaLnBrk="1" fontAlgn="auto" latinLnBrk="0" hangingPunct="1">
              <a:lnSpc>
                <a:spcPct val="100000"/>
              </a:lnSpc>
              <a:spcBef>
                <a:spcPts val="0"/>
              </a:spcBef>
              <a:spcAft>
                <a:spcPts val="0"/>
              </a:spcAft>
              <a:buClrTx/>
              <a:buSzTx/>
              <a:buFont typeface=""/>
              <a:buChar char="•"/>
              <a:tabLst/>
              <a:defRPr/>
            </a:pPr>
            <a:endParaRPr kumimoji="0" lang="en-US" sz="3200" b="0" i="0" u="none" strike="noStrike" kern="1200" cap="none" spc="0" normalizeH="0" baseline="0" noProof="0">
              <a:ln>
                <a:noFill/>
              </a:ln>
              <a:solidFill>
                <a:prstClr val="black"/>
              </a:solidFill>
              <a:effectLst/>
              <a:uLnTx/>
              <a:uFillTx/>
              <a:latin typeface="Arial"/>
              <a:ea typeface="Calibri"/>
              <a:cs typeface="Arial"/>
            </a:endParaRPr>
          </a:p>
          <a:p>
            <a:pPr marL="228600" marR="0" lvl="0" indent="-228600" algn="just" defTabSz="914400" rtl="0" eaLnBrk="1" fontAlgn="auto" latinLnBrk="0" hangingPunct="1">
              <a:lnSpc>
                <a:spcPct val="100000"/>
              </a:lnSpc>
              <a:spcBef>
                <a:spcPts val="0"/>
              </a:spcBef>
              <a:spcAft>
                <a:spcPts val="0"/>
              </a:spcAft>
              <a:buClrTx/>
              <a:buSzTx/>
              <a:buFont typeface=""/>
              <a:buChar char="•"/>
              <a:tabLst/>
              <a:defRPr/>
            </a:pPr>
            <a:r>
              <a:rPr kumimoji="0" lang="es-MX" sz="3200" b="0" i="0" u="none" strike="noStrike" kern="1200" cap="none" spc="0" normalizeH="0" baseline="0" noProof="0">
                <a:ln>
                  <a:noFill/>
                </a:ln>
                <a:solidFill>
                  <a:prstClr val="black"/>
                </a:solidFill>
                <a:effectLst/>
                <a:uLnTx/>
                <a:uFillTx/>
                <a:latin typeface="Arial"/>
                <a:ea typeface="+mn-ea"/>
                <a:cs typeface="Arial"/>
              </a:rPr>
              <a:t>i) </a:t>
            </a:r>
            <a:r>
              <a:rPr kumimoji="0" lang="es-MX" sz="3200" b="1" i="0" u="none" strike="noStrike" kern="1200" cap="none" spc="0" normalizeH="0" baseline="0" noProof="0">
                <a:ln>
                  <a:noFill/>
                </a:ln>
                <a:solidFill>
                  <a:srgbClr val="E11D9F"/>
                </a:solidFill>
                <a:effectLst/>
                <a:uLnTx/>
                <a:uFillTx/>
                <a:latin typeface="Arial"/>
                <a:ea typeface="+mn-ea"/>
                <a:cs typeface="Arial"/>
              </a:rPr>
              <a:t>Capturar y actualizar en el Sistema los cuestionarios curriculares y de identidad </a:t>
            </a:r>
            <a:r>
              <a:rPr kumimoji="0" lang="es-MX" sz="3200" b="0" i="0" u="none" strike="noStrike" kern="1200" cap="none" spc="0" normalizeH="0" baseline="0" noProof="0">
                <a:ln>
                  <a:noFill/>
                </a:ln>
                <a:solidFill>
                  <a:prstClr val="black"/>
                </a:solidFill>
                <a:effectLst/>
                <a:uLnTx/>
                <a:uFillTx/>
                <a:latin typeface="Arial"/>
                <a:ea typeface="+mn-ea"/>
                <a:cs typeface="Arial"/>
              </a:rPr>
              <a:t>de las personas candidatas y </a:t>
            </a:r>
            <a:r>
              <a:rPr kumimoji="0" lang="es-MX" sz="3200" b="1" i="0" u="none" strike="noStrike" kern="1200" cap="none" spc="0" normalizeH="0" baseline="0" noProof="0">
                <a:ln>
                  <a:noFill/>
                </a:ln>
                <a:solidFill>
                  <a:srgbClr val="7030A0"/>
                </a:solidFill>
                <a:effectLst/>
                <a:uLnTx/>
                <a:uFillTx/>
                <a:latin typeface="Arial"/>
                <a:ea typeface="+mn-ea"/>
                <a:cs typeface="Arial"/>
              </a:rPr>
              <a:t>cuando se trate de sustituciones, en un plazo no mayor a cinco (5) días</a:t>
            </a:r>
            <a:r>
              <a:rPr kumimoji="0" lang="es-MX" sz="3200" b="0" i="0" u="none" strike="noStrike" kern="1200" cap="none" spc="0" normalizeH="0" baseline="0" noProof="0">
                <a:ln>
                  <a:noFill/>
                </a:ln>
                <a:solidFill>
                  <a:prstClr val="black"/>
                </a:solidFill>
                <a:effectLst/>
                <a:uLnTx/>
                <a:uFillTx/>
                <a:latin typeface="Arial"/>
                <a:ea typeface="+mn-ea"/>
                <a:cs typeface="Arial"/>
              </a:rPr>
              <a:t> naturales posteriores a la recepción de las cuentas de acceso. </a:t>
            </a:r>
            <a:endParaRPr kumimoji="0" lang="es-MX" sz="3200" b="0" i="0" u="none" strike="noStrike" kern="1200" cap="none" spc="0" normalizeH="0" baseline="0" noProof="0">
              <a:ln>
                <a:noFill/>
              </a:ln>
              <a:solidFill>
                <a:prstClr val="black"/>
              </a:solidFill>
              <a:effectLst/>
              <a:uLnTx/>
              <a:uFillTx/>
              <a:latin typeface="Arial"/>
              <a:ea typeface="Calibri"/>
              <a:cs typeface="Arial"/>
            </a:endParaRPr>
          </a:p>
        </p:txBody>
      </p:sp>
      <p:sp>
        <p:nvSpPr>
          <p:cNvPr id="5" name="CuadroTexto 4">
            <a:extLst>
              <a:ext uri="{FF2B5EF4-FFF2-40B4-BE49-F238E27FC236}">
                <a16:creationId xmlns:a16="http://schemas.microsoft.com/office/drawing/2014/main" id="{77422923-348D-81FC-EB42-9627460380A5}"/>
              </a:ext>
            </a:extLst>
          </p:cNvPr>
          <p:cNvSpPr txBox="1"/>
          <p:nvPr/>
        </p:nvSpPr>
        <p:spPr>
          <a:xfrm>
            <a:off x="9713344" y="3707202"/>
            <a:ext cx="757399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a:ea typeface="+mn-ea"/>
                <a:cs typeface="Arial"/>
              </a:rPr>
              <a:t>m)</a:t>
            </a:r>
            <a:r>
              <a:rPr kumimoji="0" lang="en-US" sz="3200" b="0" i="0" u="none" strike="noStrike" kern="1200" cap="none" spc="0" normalizeH="0" baseline="0" noProof="0">
                <a:ln>
                  <a:noFill/>
                </a:ln>
                <a:solidFill>
                  <a:srgbClr val="E11D9F"/>
                </a:solidFill>
                <a:effectLst/>
                <a:uLnTx/>
                <a:uFillTx/>
                <a:latin typeface="Arial"/>
                <a:ea typeface="+mn-ea"/>
                <a:cs typeface="Arial"/>
              </a:rPr>
              <a:t> </a:t>
            </a:r>
            <a:r>
              <a:rPr kumimoji="0" lang="en-US" sz="3200" b="1" i="0" u="none" strike="noStrike" kern="1200" cap="none" spc="0" normalizeH="0" baseline="0" noProof="0" err="1">
                <a:ln>
                  <a:noFill/>
                </a:ln>
                <a:solidFill>
                  <a:srgbClr val="E11D9F"/>
                </a:solidFill>
                <a:effectLst/>
                <a:uLnTx/>
                <a:uFillTx/>
                <a:latin typeface="Arial"/>
                <a:ea typeface="+mn-ea"/>
                <a:cs typeface="Arial"/>
              </a:rPr>
              <a:t>Solicitar</a:t>
            </a:r>
            <a:r>
              <a:rPr kumimoji="0" lang="en-US" sz="3200" b="1" i="0" u="none" strike="noStrike" kern="1200" cap="none" spc="0" normalizeH="0" baseline="0" noProof="0">
                <a:ln>
                  <a:noFill/>
                </a:ln>
                <a:solidFill>
                  <a:srgbClr val="E11D9F"/>
                </a:solidFill>
                <a:effectLst/>
                <a:uLnTx/>
                <a:uFillTx/>
                <a:latin typeface="Arial"/>
                <a:ea typeface="+mn-ea"/>
                <a:cs typeface="Arial"/>
              </a:rPr>
              <a:t>,</a:t>
            </a:r>
            <a:r>
              <a:rPr kumimoji="0" lang="en-US" sz="3200" b="0" i="0" u="none" strike="noStrike" kern="1200" cap="none" spc="0" normalizeH="0" baseline="0" noProof="0">
                <a:ln>
                  <a:noFill/>
                </a:ln>
                <a:solidFill>
                  <a:prstClr val="black"/>
                </a:solidFill>
                <a:effectLst/>
                <a:uLnTx/>
                <a:uFillTx/>
                <a:latin typeface="Arial"/>
                <a:ea typeface="+mn-ea"/>
                <a:cs typeface="Arial"/>
              </a:rPr>
              <a:t> de ser </a:t>
            </a:r>
            <a:r>
              <a:rPr kumimoji="0" lang="en-US" sz="3200" b="0" i="0" u="none" strike="noStrike" kern="1200" cap="none" spc="0" normalizeH="0" baseline="0" noProof="0" err="1">
                <a:ln>
                  <a:noFill/>
                </a:ln>
                <a:solidFill>
                  <a:prstClr val="black"/>
                </a:solidFill>
                <a:effectLst/>
                <a:uLnTx/>
                <a:uFillTx/>
                <a:latin typeface="Arial"/>
                <a:ea typeface="+mn-ea"/>
                <a:cs typeface="Arial"/>
              </a:rPr>
              <a:t>el</a:t>
            </a:r>
            <a:r>
              <a:rPr kumimoji="0" lang="en-US" sz="3200" b="0" i="0" u="none" strike="noStrike" kern="1200" cap="none" spc="0" normalizeH="0" baseline="0" noProof="0">
                <a:ln>
                  <a:noFill/>
                </a:ln>
                <a:solidFill>
                  <a:prstClr val="black"/>
                </a:solidFill>
                <a:effectLst/>
                <a:uLnTx/>
                <a:uFillTx/>
                <a:latin typeface="Arial"/>
                <a:ea typeface="+mn-ea"/>
                <a:cs typeface="Arial"/>
              </a:rPr>
              <a:t> </a:t>
            </a:r>
            <a:r>
              <a:rPr kumimoji="0" lang="en-US" sz="3200" b="0" i="0" u="none" strike="noStrike" kern="1200" cap="none" spc="0" normalizeH="0" baseline="0" noProof="0" err="1">
                <a:ln>
                  <a:noFill/>
                </a:ln>
                <a:solidFill>
                  <a:prstClr val="black"/>
                </a:solidFill>
                <a:effectLst/>
                <a:uLnTx/>
                <a:uFillTx/>
                <a:latin typeface="Arial"/>
                <a:ea typeface="+mn-ea"/>
                <a:cs typeface="Arial"/>
              </a:rPr>
              <a:t>caso</a:t>
            </a:r>
            <a:r>
              <a:rPr kumimoji="0" lang="en-US" sz="3200" b="0" i="0" u="none" strike="noStrike" kern="1200" cap="none" spc="0" normalizeH="0" baseline="0" noProof="0">
                <a:ln>
                  <a:noFill/>
                </a:ln>
                <a:solidFill>
                  <a:prstClr val="black"/>
                </a:solidFill>
                <a:effectLst/>
                <a:uLnTx/>
                <a:uFillTx/>
                <a:latin typeface="Arial"/>
                <a:ea typeface="+mn-ea"/>
                <a:cs typeface="Arial"/>
              </a:rPr>
              <a:t>,</a:t>
            </a:r>
            <a:r>
              <a:rPr kumimoji="0" lang="en-US" sz="3200" b="0" i="0" u="none" strike="noStrike" kern="1200" cap="none" spc="0" normalizeH="0" baseline="0" noProof="0">
                <a:ln>
                  <a:noFill/>
                </a:ln>
                <a:solidFill>
                  <a:srgbClr val="E11D9F"/>
                </a:solidFill>
                <a:effectLst/>
                <a:uLnTx/>
                <a:uFillTx/>
                <a:latin typeface="Arial"/>
                <a:ea typeface="+mn-ea"/>
                <a:cs typeface="Arial"/>
              </a:rPr>
              <a:t> </a:t>
            </a:r>
            <a:r>
              <a:rPr kumimoji="0" lang="en-US" sz="3200" b="1" i="0" u="none" strike="noStrike" kern="1200" cap="none" spc="0" normalizeH="0" baseline="0" noProof="0" err="1">
                <a:ln>
                  <a:noFill/>
                </a:ln>
                <a:solidFill>
                  <a:srgbClr val="E11D9F"/>
                </a:solidFill>
                <a:effectLst/>
                <a:uLnTx/>
                <a:uFillTx/>
                <a:latin typeface="Arial"/>
                <a:ea typeface="+mn-ea"/>
                <a:cs typeface="Arial"/>
              </a:rPr>
              <a:t>asesorías</a:t>
            </a:r>
            <a:r>
              <a:rPr kumimoji="0" lang="en-US" sz="3200" b="1" i="0" u="none" strike="noStrike" kern="1200" cap="none" spc="0" normalizeH="0" baseline="0" noProof="0">
                <a:ln>
                  <a:noFill/>
                </a:ln>
                <a:solidFill>
                  <a:srgbClr val="E11D9F"/>
                </a:solidFill>
                <a:effectLst/>
                <a:uLnTx/>
                <a:uFillTx/>
                <a:latin typeface="Arial"/>
                <a:ea typeface="+mn-ea"/>
                <a:cs typeface="Arial"/>
              </a:rPr>
              <a:t> a la Unidad de </a:t>
            </a:r>
            <a:r>
              <a:rPr kumimoji="0" lang="en-US" sz="3200" b="1" i="0" u="none" strike="noStrike" kern="1200" cap="none" spc="0" normalizeH="0" baseline="0" noProof="0" err="1">
                <a:ln>
                  <a:noFill/>
                </a:ln>
                <a:solidFill>
                  <a:srgbClr val="E11D9F"/>
                </a:solidFill>
                <a:effectLst/>
                <a:uLnTx/>
                <a:uFillTx/>
                <a:latin typeface="Arial"/>
                <a:ea typeface="+mn-ea"/>
                <a:cs typeface="Arial"/>
              </a:rPr>
              <a:t>Tecnologías</a:t>
            </a:r>
            <a:r>
              <a:rPr kumimoji="0" lang="en-US" sz="3200" b="1" i="0" u="none" strike="noStrike" kern="1200" cap="none" spc="0" normalizeH="0" baseline="0" noProof="0">
                <a:ln>
                  <a:noFill/>
                </a:ln>
                <a:solidFill>
                  <a:srgbClr val="E11D9F"/>
                </a:solidFill>
                <a:effectLst/>
                <a:uLnTx/>
                <a:uFillTx/>
                <a:latin typeface="Arial"/>
                <a:ea typeface="+mn-ea"/>
                <a:cs typeface="Arial"/>
              </a:rPr>
              <a:t>,</a:t>
            </a:r>
            <a:r>
              <a:rPr kumimoji="0" lang="en-US" sz="3200" b="0" i="0" u="none" strike="noStrike" kern="1200" cap="none" spc="0" normalizeH="0" baseline="0" noProof="0">
                <a:ln>
                  <a:noFill/>
                </a:ln>
                <a:solidFill>
                  <a:prstClr val="black"/>
                </a:solidFill>
                <a:effectLst/>
                <a:uLnTx/>
                <a:uFillTx/>
                <a:latin typeface="Arial"/>
                <a:ea typeface="+mn-ea"/>
                <a:cs typeface="Arial"/>
              </a:rPr>
              <a:t> o a la </a:t>
            </a:r>
            <a:r>
              <a:rPr kumimoji="0" lang="en-US" sz="3200" b="0" i="0" u="none" strike="noStrike" kern="1200" cap="none" spc="0" normalizeH="0" baseline="0" noProof="0" err="1">
                <a:ln>
                  <a:noFill/>
                </a:ln>
                <a:solidFill>
                  <a:prstClr val="black"/>
                </a:solidFill>
                <a:effectLst/>
                <a:uLnTx/>
                <a:uFillTx/>
                <a:latin typeface="Arial"/>
                <a:ea typeface="+mn-ea"/>
                <a:cs typeface="Arial"/>
              </a:rPr>
              <a:t>unidad</a:t>
            </a:r>
            <a:r>
              <a:rPr kumimoji="0" lang="en-US" sz="3200" b="0" i="0" u="none" strike="noStrike" kern="1200" cap="none" spc="0" normalizeH="0" baseline="0" noProof="0">
                <a:ln>
                  <a:noFill/>
                </a:ln>
                <a:solidFill>
                  <a:prstClr val="black"/>
                </a:solidFill>
                <a:effectLst/>
                <a:uLnTx/>
                <a:uFillTx/>
                <a:latin typeface="Arial"/>
                <a:ea typeface="+mn-ea"/>
                <a:cs typeface="Arial"/>
              </a:rPr>
              <a:t> </a:t>
            </a:r>
            <a:r>
              <a:rPr kumimoji="0" lang="en-US" sz="3200" b="0" i="0" u="none" strike="noStrike" kern="1200" cap="none" spc="0" normalizeH="0" baseline="0" noProof="0" err="1">
                <a:ln>
                  <a:noFill/>
                </a:ln>
                <a:solidFill>
                  <a:prstClr val="black"/>
                </a:solidFill>
                <a:effectLst/>
                <a:uLnTx/>
                <a:uFillTx/>
                <a:latin typeface="Arial"/>
                <a:ea typeface="+mn-ea"/>
                <a:cs typeface="Arial"/>
              </a:rPr>
              <a:t>responsable</a:t>
            </a:r>
            <a:r>
              <a:rPr kumimoji="0" lang="en-US" sz="3200" b="0" i="0" u="none" strike="noStrike" kern="1200" cap="none" spc="0" normalizeH="0" baseline="0" noProof="0">
                <a:ln>
                  <a:noFill/>
                </a:ln>
                <a:solidFill>
                  <a:prstClr val="black"/>
                </a:solidFill>
                <a:effectLst/>
                <a:uLnTx/>
                <a:uFillTx/>
                <a:latin typeface="Arial"/>
                <a:ea typeface="+mn-ea"/>
                <a:cs typeface="Arial"/>
              </a:rPr>
              <a:t> </a:t>
            </a:r>
            <a:r>
              <a:rPr kumimoji="0" lang="en-US" sz="3200" b="0" i="0" u="none" strike="noStrike" kern="1200" cap="none" spc="0" normalizeH="0" baseline="0" noProof="0" err="1">
                <a:ln>
                  <a:noFill/>
                </a:ln>
                <a:solidFill>
                  <a:prstClr val="black"/>
                </a:solidFill>
                <a:effectLst/>
                <a:uLnTx/>
                <a:uFillTx/>
                <a:latin typeface="Arial"/>
                <a:ea typeface="+mn-ea"/>
                <a:cs typeface="Arial"/>
              </a:rPr>
              <a:t>designada</a:t>
            </a:r>
            <a:r>
              <a:rPr kumimoji="0" lang="en-US" sz="3200" b="0" i="0" u="none" strike="noStrike" kern="1200" cap="none" spc="0" normalizeH="0" baseline="0" noProof="0">
                <a:ln>
                  <a:noFill/>
                </a:ln>
                <a:solidFill>
                  <a:prstClr val="black"/>
                </a:solidFill>
                <a:effectLst/>
                <a:uLnTx/>
                <a:uFillTx/>
                <a:latin typeface="Arial"/>
                <a:ea typeface="+mn-ea"/>
                <a:cs typeface="Arial"/>
              </a:rPr>
              <a:t> </a:t>
            </a:r>
            <a:r>
              <a:rPr kumimoji="0" lang="en-US" sz="3200" b="0" i="0" u="none" strike="noStrike" kern="1200" cap="none" spc="0" normalizeH="0" baseline="0" noProof="0" err="1">
                <a:ln>
                  <a:noFill/>
                </a:ln>
                <a:solidFill>
                  <a:prstClr val="black"/>
                </a:solidFill>
                <a:effectLst/>
                <a:uLnTx/>
                <a:uFillTx/>
                <a:latin typeface="Arial"/>
                <a:ea typeface="+mn-ea"/>
                <a:cs typeface="Arial"/>
              </a:rPr>
              <a:t>por</a:t>
            </a:r>
            <a:r>
              <a:rPr kumimoji="0" lang="en-US" sz="3200" b="0" i="0" u="none" strike="noStrike" kern="1200" cap="none" spc="0" normalizeH="0" baseline="0" noProof="0">
                <a:ln>
                  <a:noFill/>
                </a:ln>
                <a:solidFill>
                  <a:prstClr val="black"/>
                </a:solidFill>
                <a:effectLst/>
                <a:uLnTx/>
                <a:uFillTx/>
                <a:latin typeface="Arial"/>
                <a:ea typeface="+mn-ea"/>
                <a:cs typeface="Arial"/>
              </a:rPr>
              <a:t> </a:t>
            </a:r>
            <a:r>
              <a:rPr kumimoji="0" lang="en-US" sz="3200" b="0" i="0" u="none" strike="noStrike" kern="1200" cap="none" spc="0" normalizeH="0" baseline="0" noProof="0" err="1">
                <a:ln>
                  <a:noFill/>
                </a:ln>
                <a:solidFill>
                  <a:prstClr val="black"/>
                </a:solidFill>
                <a:effectLst/>
                <a:uLnTx/>
                <a:uFillTx/>
                <a:latin typeface="Arial"/>
                <a:ea typeface="+mn-ea"/>
                <a:cs typeface="Arial"/>
              </a:rPr>
              <a:t>el</a:t>
            </a:r>
            <a:r>
              <a:rPr kumimoji="0" lang="en-US" sz="3200" b="0" i="0" u="none" strike="noStrike" kern="1200" cap="none" spc="0" normalizeH="0" baseline="0" noProof="0">
                <a:ln>
                  <a:noFill/>
                </a:ln>
                <a:solidFill>
                  <a:prstClr val="black"/>
                </a:solidFill>
                <a:effectLst/>
                <a:uLnTx/>
                <a:uFillTx/>
                <a:latin typeface="Arial"/>
                <a:ea typeface="+mn-ea"/>
                <a:cs typeface="Arial"/>
              </a:rPr>
              <a:t> </a:t>
            </a:r>
            <a:r>
              <a:rPr kumimoji="0" lang="en-US" sz="3200" b="0" i="0" u="none" strike="noStrike" kern="1200" cap="none" spc="0" normalizeH="0" baseline="0" noProof="0" err="1">
                <a:ln>
                  <a:noFill/>
                </a:ln>
                <a:solidFill>
                  <a:prstClr val="black"/>
                </a:solidFill>
                <a:effectLst/>
                <a:uLnTx/>
                <a:uFillTx/>
                <a:latin typeface="Arial"/>
                <a:ea typeface="+mn-ea"/>
                <a:cs typeface="Arial"/>
              </a:rPr>
              <a:t>Organismo</a:t>
            </a:r>
            <a:r>
              <a:rPr kumimoji="0" lang="en-US" sz="3200" b="0" i="0" u="none" strike="noStrike" kern="1200" cap="none" spc="0" normalizeH="0" baseline="0" noProof="0">
                <a:ln>
                  <a:noFill/>
                </a:ln>
                <a:solidFill>
                  <a:prstClr val="black"/>
                </a:solidFill>
                <a:effectLst/>
                <a:uLnTx/>
                <a:uFillTx/>
                <a:latin typeface="Arial"/>
                <a:ea typeface="+mn-ea"/>
                <a:cs typeface="Arial"/>
              </a:rPr>
              <a:t> </a:t>
            </a:r>
            <a:r>
              <a:rPr kumimoji="0" lang="en-US" sz="3200" b="0" i="0" u="none" strike="noStrike" kern="1200" cap="none" spc="0" normalizeH="0" baseline="0" noProof="0" err="1">
                <a:ln>
                  <a:noFill/>
                </a:ln>
                <a:solidFill>
                  <a:prstClr val="black"/>
                </a:solidFill>
                <a:effectLst/>
                <a:uLnTx/>
                <a:uFillTx/>
                <a:latin typeface="Arial"/>
                <a:ea typeface="+mn-ea"/>
                <a:cs typeface="Arial"/>
              </a:rPr>
              <a:t>público</a:t>
            </a:r>
            <a:r>
              <a:rPr kumimoji="0" lang="en-US" sz="3200" b="0" i="0" u="none" strike="noStrike" kern="1200" cap="none" spc="0" normalizeH="0" baseline="0" noProof="0">
                <a:ln>
                  <a:noFill/>
                </a:ln>
                <a:solidFill>
                  <a:prstClr val="black"/>
                </a:solidFill>
                <a:effectLst/>
                <a:uLnTx/>
                <a:uFillTx/>
                <a:latin typeface="Arial"/>
                <a:ea typeface="+mn-ea"/>
                <a:cs typeface="Arial"/>
              </a:rPr>
              <a:t> local, </a:t>
            </a:r>
            <a:r>
              <a:rPr kumimoji="0" lang="en-US" sz="3200" b="1" i="0" u="none" strike="noStrike" kern="1200" cap="none" spc="0" normalizeH="0" baseline="0" noProof="0" err="1">
                <a:ln>
                  <a:noFill/>
                </a:ln>
                <a:solidFill>
                  <a:srgbClr val="E11D9F"/>
                </a:solidFill>
                <a:effectLst/>
                <a:uLnTx/>
                <a:uFillTx/>
                <a:latin typeface="Arial"/>
                <a:ea typeface="+mn-ea"/>
                <a:cs typeface="Arial"/>
              </a:rPr>
              <a:t>en</a:t>
            </a:r>
            <a:r>
              <a:rPr kumimoji="0" lang="en-US" sz="3200" b="1" i="0" u="none" strike="noStrike" kern="1200" cap="none" spc="0" normalizeH="0" baseline="0" noProof="0">
                <a:ln>
                  <a:noFill/>
                </a:ln>
                <a:solidFill>
                  <a:srgbClr val="E11D9F"/>
                </a:solidFill>
                <a:effectLst/>
                <a:uLnTx/>
                <a:uFillTx/>
                <a:latin typeface="Arial"/>
                <a:ea typeface="+mn-ea"/>
                <a:cs typeface="Arial"/>
              </a:rPr>
              <a:t> </a:t>
            </a:r>
            <a:r>
              <a:rPr kumimoji="0" lang="en-US" sz="3200" b="1" i="0" u="none" strike="noStrike" kern="1200" cap="none" spc="0" normalizeH="0" baseline="0" noProof="0" err="1">
                <a:ln>
                  <a:noFill/>
                </a:ln>
                <a:solidFill>
                  <a:srgbClr val="E11D9F"/>
                </a:solidFill>
                <a:effectLst/>
                <a:uLnTx/>
                <a:uFillTx/>
                <a:latin typeface="Arial"/>
                <a:ea typeface="+mn-ea"/>
                <a:cs typeface="Arial"/>
              </a:rPr>
              <a:t>el</a:t>
            </a:r>
            <a:r>
              <a:rPr kumimoji="0" lang="en-US" sz="3200" b="1" i="0" u="none" strike="noStrike" kern="1200" cap="none" spc="0" normalizeH="0" baseline="0" noProof="0">
                <a:ln>
                  <a:noFill/>
                </a:ln>
                <a:solidFill>
                  <a:srgbClr val="E11D9F"/>
                </a:solidFill>
                <a:effectLst/>
                <a:uLnTx/>
                <a:uFillTx/>
                <a:latin typeface="Arial"/>
                <a:ea typeface="+mn-ea"/>
                <a:cs typeface="Arial"/>
              </a:rPr>
              <a:t> </a:t>
            </a:r>
            <a:r>
              <a:rPr kumimoji="0" lang="en-US" sz="3200" b="1" i="0" u="none" strike="noStrike" kern="1200" cap="none" spc="0" normalizeH="0" baseline="0" noProof="0" err="1">
                <a:ln>
                  <a:noFill/>
                </a:ln>
                <a:solidFill>
                  <a:srgbClr val="E11D9F"/>
                </a:solidFill>
                <a:effectLst/>
                <a:uLnTx/>
                <a:uFillTx/>
                <a:latin typeface="Arial"/>
                <a:ea typeface="+mn-ea"/>
                <a:cs typeface="Arial"/>
              </a:rPr>
              <a:t>llenado</a:t>
            </a:r>
            <a:r>
              <a:rPr kumimoji="0" lang="en-US" sz="3200" b="1" i="0" u="none" strike="noStrike" kern="1200" cap="none" spc="0" normalizeH="0" baseline="0" noProof="0">
                <a:ln>
                  <a:noFill/>
                </a:ln>
                <a:solidFill>
                  <a:srgbClr val="E11D9F"/>
                </a:solidFill>
                <a:effectLst/>
                <a:uLnTx/>
                <a:uFillTx/>
                <a:latin typeface="Arial"/>
                <a:ea typeface="+mn-ea"/>
                <a:cs typeface="Arial"/>
              </a:rPr>
              <a:t> del </a:t>
            </a:r>
            <a:r>
              <a:rPr kumimoji="0" lang="en-US" sz="3200" b="1" i="0" u="none" strike="noStrike" kern="1200" cap="none" spc="0" normalizeH="0" baseline="0" noProof="0" err="1">
                <a:ln>
                  <a:noFill/>
                </a:ln>
                <a:solidFill>
                  <a:srgbClr val="E11D9F"/>
                </a:solidFill>
                <a:effectLst/>
                <a:uLnTx/>
                <a:uFillTx/>
                <a:latin typeface="Arial"/>
                <a:ea typeface="+mn-ea"/>
                <a:cs typeface="Arial"/>
              </a:rPr>
              <a:t>cuestionario</a:t>
            </a:r>
            <a:r>
              <a:rPr kumimoji="0" lang="en-US" sz="3200" b="1" i="0" u="none" strike="noStrike" kern="1200" cap="none" spc="0" normalizeH="0" baseline="0" noProof="0">
                <a:ln>
                  <a:noFill/>
                </a:ln>
                <a:solidFill>
                  <a:srgbClr val="E11D9F"/>
                </a:solidFill>
                <a:effectLst/>
                <a:uLnTx/>
                <a:uFillTx/>
                <a:latin typeface="Arial"/>
                <a:ea typeface="+mn-ea"/>
                <a:cs typeface="Arial"/>
              </a:rPr>
              <a:t> de </a:t>
            </a:r>
            <a:r>
              <a:rPr kumimoji="0" lang="en-US" sz="3200" b="1" i="0" u="none" strike="noStrike" kern="1200" cap="none" spc="0" normalizeH="0" baseline="0" noProof="0" err="1">
                <a:ln>
                  <a:noFill/>
                </a:ln>
                <a:solidFill>
                  <a:srgbClr val="E11D9F"/>
                </a:solidFill>
                <a:effectLst/>
                <a:uLnTx/>
                <a:uFillTx/>
                <a:latin typeface="Arial"/>
                <a:ea typeface="+mn-ea"/>
                <a:cs typeface="Arial"/>
              </a:rPr>
              <a:t>identidad</a:t>
            </a:r>
            <a:r>
              <a:rPr kumimoji="0" lang="en-US" sz="3200" b="1" i="0" u="none" strike="noStrike" kern="1200" cap="none" spc="0" normalizeH="0" baseline="0" noProof="0">
                <a:ln>
                  <a:noFill/>
                </a:ln>
                <a:solidFill>
                  <a:srgbClr val="E11D9F"/>
                </a:solidFill>
                <a:effectLst/>
                <a:uLnTx/>
                <a:uFillTx/>
                <a:latin typeface="Arial"/>
                <a:ea typeface="+mn-ea"/>
                <a:cs typeface="Arial"/>
              </a:rPr>
              <a:t> del Sistema.</a:t>
            </a:r>
            <a:endParaRPr kumimoji="0" lang="es-MX"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7966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44D449-8CA9-5C7A-A55A-5BD33A119BB6}"/>
              </a:ext>
            </a:extLst>
          </p:cNvPr>
          <p:cNvSpPr>
            <a:spLocks noGrp="1"/>
          </p:cNvSpPr>
          <p:nvPr>
            <p:ph type="title"/>
          </p:nvPr>
        </p:nvSpPr>
        <p:spPr>
          <a:xfrm>
            <a:off x="715992" y="274638"/>
            <a:ext cx="16834449" cy="1143000"/>
          </a:xfrm>
        </p:spPr>
        <p:txBody>
          <a:bodyPr>
            <a:noAutofit/>
          </a:bodyPr>
          <a:lstStyle/>
          <a:p>
            <a:r>
              <a:rPr lang="es-MX" sz="3600" b="1">
                <a:ea typeface="+mj-lt"/>
                <a:cs typeface="+mj-lt"/>
              </a:rPr>
              <a:t>LINEAMIENTOS PARA EL USO DEL SISTEMA “CANDIDATAS Y CANDIDATOS, CONÓCELES” PARA LOS PROCESOS ELECTORALES LOCALES (INE/CG616/2022).</a:t>
            </a:r>
            <a:endParaRPr lang="es-MX" sz="3600" b="1"/>
          </a:p>
        </p:txBody>
      </p:sp>
      <p:sp>
        <p:nvSpPr>
          <p:cNvPr id="3" name="Marcador de contenido 2">
            <a:extLst>
              <a:ext uri="{FF2B5EF4-FFF2-40B4-BE49-F238E27FC236}">
                <a16:creationId xmlns:a16="http://schemas.microsoft.com/office/drawing/2014/main" id="{73098465-CEBB-8FDE-A841-9496D153CEEE}"/>
              </a:ext>
            </a:extLst>
          </p:cNvPr>
          <p:cNvSpPr>
            <a:spLocks noGrp="1"/>
          </p:cNvSpPr>
          <p:nvPr>
            <p:ph idx="1"/>
          </p:nvPr>
        </p:nvSpPr>
        <p:spPr>
          <a:xfrm>
            <a:off x="629728" y="1751162"/>
            <a:ext cx="16661920" cy="1636114"/>
          </a:xfrm>
        </p:spPr>
        <p:txBody>
          <a:bodyPr vert="horz" lIns="91440" tIns="45720" rIns="91440" bIns="45720" rtlCol="0" anchor="t">
            <a:normAutofit/>
          </a:bodyPr>
          <a:lstStyle/>
          <a:p>
            <a:pPr marL="0" indent="0">
              <a:buNone/>
            </a:pPr>
            <a:r>
              <a:rPr lang="es-MX" sz="3600" dirty="0">
                <a:latin typeface="Arial"/>
                <a:cs typeface="Calibri"/>
              </a:rPr>
              <a:t>De acuerdo  con  el artículo </a:t>
            </a:r>
            <a:r>
              <a:rPr lang="es-MX" sz="3600" b="1" dirty="0">
                <a:solidFill>
                  <a:srgbClr val="E11D9F"/>
                </a:solidFill>
                <a:latin typeface="Arial"/>
                <a:cs typeface="Calibri"/>
              </a:rPr>
              <a:t>17</a:t>
            </a:r>
            <a:r>
              <a:rPr lang="es-MX" sz="3600" dirty="0">
                <a:latin typeface="Arial"/>
                <a:cs typeface="Calibri"/>
              </a:rPr>
              <a:t> de los Lineamientos del INE, las personas </a:t>
            </a:r>
            <a:r>
              <a:rPr lang="es-MX" sz="3600" dirty="0" err="1">
                <a:latin typeface="Arial"/>
                <a:cs typeface="Calibri"/>
              </a:rPr>
              <a:t>candidadatas</a:t>
            </a:r>
            <a:r>
              <a:rPr lang="es-MX" sz="3600" dirty="0">
                <a:latin typeface="Arial"/>
                <a:cs typeface="Calibri"/>
              </a:rPr>
              <a:t> tenían la obligación de: </a:t>
            </a:r>
            <a:endParaRPr lang="es-MX" sz="3600" dirty="0">
              <a:latin typeface="Arial"/>
            </a:endParaRPr>
          </a:p>
          <a:p>
            <a:pPr marL="0" indent="0">
              <a:buNone/>
            </a:pPr>
            <a:endParaRPr lang="es-MX" dirty="0">
              <a:cs typeface="Calibri"/>
            </a:endParaRPr>
          </a:p>
          <a:p>
            <a:endParaRPr lang="es-MX" b="1" dirty="0">
              <a:solidFill>
                <a:srgbClr val="E11D9F"/>
              </a:solidFill>
              <a:cs typeface="Calibri"/>
            </a:endParaRPr>
          </a:p>
        </p:txBody>
      </p:sp>
      <p:sp>
        <p:nvSpPr>
          <p:cNvPr id="4" name="CuadroTexto 3">
            <a:extLst>
              <a:ext uri="{FF2B5EF4-FFF2-40B4-BE49-F238E27FC236}">
                <a16:creationId xmlns:a16="http://schemas.microsoft.com/office/drawing/2014/main" id="{048D5101-6343-6CCA-89DC-8EE7511DE312}"/>
              </a:ext>
            </a:extLst>
          </p:cNvPr>
          <p:cNvSpPr txBox="1"/>
          <p:nvPr/>
        </p:nvSpPr>
        <p:spPr>
          <a:xfrm>
            <a:off x="461513" y="3707202"/>
            <a:ext cx="8220974"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buFont typeface=""/>
              <a:buChar char="•"/>
            </a:pPr>
            <a:r>
              <a:rPr lang="en-US" sz="3200" dirty="0">
                <a:latin typeface="Arial"/>
                <a:ea typeface="+mn-lt"/>
                <a:cs typeface="+mn-lt"/>
              </a:rPr>
              <a:t>a) </a:t>
            </a:r>
            <a:r>
              <a:rPr lang="en-US" sz="3200" dirty="0" err="1">
                <a:latin typeface="Arial"/>
                <a:ea typeface="+mn-lt"/>
                <a:cs typeface="+mn-lt"/>
              </a:rPr>
              <a:t>Ser</a:t>
            </a:r>
            <a:r>
              <a:rPr lang="en-US" sz="3200" b="1" dirty="0">
                <a:solidFill>
                  <a:srgbClr val="E11D9F"/>
                </a:solidFill>
                <a:latin typeface="Arial"/>
                <a:ea typeface="+mn-lt"/>
                <a:cs typeface="+mn-lt"/>
              </a:rPr>
              <a:t> </a:t>
            </a:r>
            <a:r>
              <a:rPr lang="en-US" sz="3200" b="1" dirty="0" err="1">
                <a:solidFill>
                  <a:srgbClr val="E11D9F"/>
                </a:solidFill>
                <a:latin typeface="Arial"/>
                <a:ea typeface="+mn-lt"/>
                <a:cs typeface="+mn-lt"/>
              </a:rPr>
              <a:t>corresponsables</a:t>
            </a:r>
            <a:r>
              <a:rPr lang="en-US" sz="3200" b="1" dirty="0">
                <a:solidFill>
                  <a:srgbClr val="E11D9F"/>
                </a:solidFill>
                <a:latin typeface="Arial"/>
                <a:ea typeface="+mn-lt"/>
                <a:cs typeface="+mn-lt"/>
              </a:rPr>
              <a:t> </a:t>
            </a:r>
            <a:r>
              <a:rPr lang="en-US" sz="3200" dirty="0">
                <a:latin typeface="Arial"/>
                <a:ea typeface="+mn-lt"/>
                <a:cs typeface="+mn-lt"/>
              </a:rPr>
              <a:t>junto con </a:t>
            </a:r>
            <a:r>
              <a:rPr lang="en-US" sz="3200" dirty="0" err="1">
                <a:latin typeface="Arial"/>
                <a:ea typeface="+mn-lt"/>
                <a:cs typeface="+mn-lt"/>
              </a:rPr>
              <a:t>los</a:t>
            </a:r>
            <a:r>
              <a:rPr lang="en-US" sz="3200" dirty="0">
                <a:latin typeface="Arial"/>
                <a:ea typeface="+mn-lt"/>
                <a:cs typeface="+mn-lt"/>
              </a:rPr>
              <a:t> </a:t>
            </a:r>
            <a:r>
              <a:rPr lang="en-US" sz="3200" dirty="0" err="1">
                <a:latin typeface="Arial"/>
                <a:ea typeface="+mn-lt"/>
                <a:cs typeface="+mn-lt"/>
              </a:rPr>
              <a:t>Partidos</a:t>
            </a:r>
            <a:r>
              <a:rPr lang="en-US" sz="3200" dirty="0">
                <a:latin typeface="Arial"/>
                <a:ea typeface="+mn-lt"/>
                <a:cs typeface="+mn-lt"/>
              </a:rPr>
              <a:t> </a:t>
            </a:r>
            <a:r>
              <a:rPr lang="en-US" sz="3200" dirty="0" err="1">
                <a:latin typeface="Arial"/>
                <a:ea typeface="+mn-lt"/>
                <a:cs typeface="+mn-lt"/>
              </a:rPr>
              <a:t>políticos</a:t>
            </a:r>
            <a:r>
              <a:rPr lang="en-US" sz="3200" dirty="0">
                <a:latin typeface="Arial"/>
                <a:ea typeface="+mn-lt"/>
                <a:cs typeface="+mn-lt"/>
              </a:rPr>
              <a:t> de la </a:t>
            </a:r>
            <a:r>
              <a:rPr lang="en-US" sz="3200" dirty="0" err="1">
                <a:latin typeface="Arial"/>
                <a:ea typeface="+mn-lt"/>
                <a:cs typeface="+mn-lt"/>
              </a:rPr>
              <a:t>veracidad</a:t>
            </a:r>
            <a:r>
              <a:rPr lang="en-US" sz="3200" dirty="0">
                <a:latin typeface="Arial"/>
                <a:ea typeface="+mn-lt"/>
                <a:cs typeface="+mn-lt"/>
              </a:rPr>
              <a:t> y </a:t>
            </a:r>
            <a:r>
              <a:rPr lang="en-US" sz="3200" dirty="0" err="1">
                <a:latin typeface="Arial"/>
                <a:ea typeface="+mn-lt"/>
                <a:cs typeface="+mn-lt"/>
              </a:rPr>
              <a:t>calidad</a:t>
            </a:r>
            <a:r>
              <a:rPr lang="en-US" sz="3200" dirty="0">
                <a:latin typeface="Arial"/>
                <a:ea typeface="+mn-lt"/>
                <a:cs typeface="+mn-lt"/>
              </a:rPr>
              <a:t> de la </a:t>
            </a:r>
            <a:r>
              <a:rPr lang="en-US" sz="3200" dirty="0" err="1">
                <a:latin typeface="Arial"/>
                <a:ea typeface="+mn-lt"/>
                <a:cs typeface="+mn-lt"/>
              </a:rPr>
              <a:t>información</a:t>
            </a:r>
            <a:r>
              <a:rPr lang="en-US" sz="3200" dirty="0">
                <a:latin typeface="Arial"/>
                <a:ea typeface="+mn-lt"/>
                <a:cs typeface="+mn-lt"/>
              </a:rPr>
              <a:t> </a:t>
            </a:r>
            <a:r>
              <a:rPr lang="en-US" sz="3200" dirty="0" err="1">
                <a:latin typeface="Arial"/>
                <a:ea typeface="+mn-lt"/>
                <a:cs typeface="+mn-lt"/>
              </a:rPr>
              <a:t>proporcionada</a:t>
            </a:r>
            <a:r>
              <a:rPr lang="en-US" sz="3200" dirty="0">
                <a:latin typeface="Arial"/>
                <a:ea typeface="+mn-lt"/>
                <a:cs typeface="+mn-lt"/>
              </a:rPr>
              <a:t>.</a:t>
            </a:r>
            <a:endParaRPr lang="es-MX" dirty="0">
              <a:latin typeface="Arial"/>
              <a:cs typeface="Arial"/>
            </a:endParaRPr>
          </a:p>
          <a:p>
            <a:pPr marL="228600" indent="-228600" algn="just">
              <a:buFont typeface=""/>
              <a:buChar char="•"/>
            </a:pPr>
            <a:endParaRPr lang="en-US" sz="3200" dirty="0">
              <a:latin typeface="Arial"/>
              <a:ea typeface="Calibri"/>
              <a:cs typeface="Arial"/>
            </a:endParaRPr>
          </a:p>
          <a:p>
            <a:pPr marL="228600" indent="-228600" algn="just">
              <a:buFont typeface=""/>
              <a:buChar char="•"/>
            </a:pPr>
            <a:r>
              <a:rPr lang="es-MX" sz="3200" dirty="0">
                <a:latin typeface="Arial"/>
                <a:ea typeface="+mn-lt"/>
                <a:cs typeface="+mn-lt"/>
              </a:rPr>
              <a:t>b) y c) </a:t>
            </a:r>
            <a:r>
              <a:rPr lang="es-MX" sz="3200" b="1" dirty="0">
                <a:solidFill>
                  <a:srgbClr val="E11D9F"/>
                </a:solidFill>
                <a:latin typeface="Arial"/>
                <a:ea typeface="+mn-lt"/>
                <a:cs typeface="+mn-lt"/>
              </a:rPr>
              <a:t>Proporcionar al Partido político postulante la información requerida</a:t>
            </a:r>
            <a:r>
              <a:rPr lang="es-MX" sz="3200" dirty="0">
                <a:latin typeface="Arial"/>
                <a:ea typeface="+mn-lt"/>
                <a:cs typeface="+mn-lt"/>
              </a:rPr>
              <a:t> en el</a:t>
            </a:r>
            <a:r>
              <a:rPr lang="es-MX" sz="3200" b="1" dirty="0">
                <a:solidFill>
                  <a:srgbClr val="7030A0"/>
                </a:solidFill>
                <a:latin typeface="Arial"/>
                <a:ea typeface="+mn-lt"/>
                <a:cs typeface="+mn-lt"/>
              </a:rPr>
              <a:t> </a:t>
            </a:r>
            <a:r>
              <a:rPr lang="es-MX" sz="3200" b="1" u="sng" dirty="0">
                <a:solidFill>
                  <a:srgbClr val="7030A0"/>
                </a:solidFill>
                <a:latin typeface="Arial"/>
                <a:ea typeface="+mn-lt"/>
                <a:cs typeface="+mn-lt"/>
              </a:rPr>
              <a:t>Cuestionario de identidad </a:t>
            </a:r>
            <a:r>
              <a:rPr lang="es-MX" sz="3200" dirty="0">
                <a:latin typeface="Arial"/>
                <a:ea typeface="+mn-lt"/>
                <a:cs typeface="+mn-lt"/>
              </a:rPr>
              <a:t>respecto a grupos en situación de discriminación o de atención prioritaria y en el </a:t>
            </a:r>
            <a:r>
              <a:rPr lang="es-MX" sz="3200" b="1" dirty="0">
                <a:solidFill>
                  <a:srgbClr val="7030A0"/>
                </a:solidFill>
                <a:latin typeface="Arial"/>
                <a:ea typeface="+mn-lt"/>
                <a:cs typeface="+mn-lt"/>
              </a:rPr>
              <a:t>Cuestionario curricular</a:t>
            </a:r>
            <a:r>
              <a:rPr lang="es-MX" sz="3200" dirty="0">
                <a:latin typeface="Arial"/>
                <a:ea typeface="+mn-lt"/>
                <a:cs typeface="+mn-lt"/>
              </a:rPr>
              <a:t>, o bien, </a:t>
            </a:r>
            <a:r>
              <a:rPr lang="es-MX" sz="3200" b="1" dirty="0">
                <a:solidFill>
                  <a:srgbClr val="E11D9F"/>
                </a:solidFill>
                <a:latin typeface="Arial"/>
                <a:ea typeface="+mn-lt"/>
                <a:cs typeface="+mn-lt"/>
              </a:rPr>
              <a:t>capturar la información en el Sistema</a:t>
            </a:r>
          </a:p>
          <a:p>
            <a:pPr marL="228600" indent="-228600">
              <a:buFont typeface=""/>
              <a:buChar char="•"/>
            </a:pPr>
            <a:endParaRPr lang="es-MX" sz="3000" dirty="0">
              <a:ea typeface="+mn-lt"/>
              <a:cs typeface="+mn-lt"/>
            </a:endParaRPr>
          </a:p>
        </p:txBody>
      </p:sp>
      <p:sp>
        <p:nvSpPr>
          <p:cNvPr id="5" name="CuadroTexto 4">
            <a:extLst>
              <a:ext uri="{FF2B5EF4-FFF2-40B4-BE49-F238E27FC236}">
                <a16:creationId xmlns:a16="http://schemas.microsoft.com/office/drawing/2014/main" id="{77422923-348D-81FC-EB42-9627460380A5}"/>
              </a:ext>
            </a:extLst>
          </p:cNvPr>
          <p:cNvSpPr txBox="1"/>
          <p:nvPr/>
        </p:nvSpPr>
        <p:spPr>
          <a:xfrm>
            <a:off x="9713344" y="3707202"/>
            <a:ext cx="757399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rial"/>
                <a:ea typeface="+mn-lt"/>
                <a:cs typeface="+mn-lt"/>
              </a:rPr>
              <a:t>f) […] </a:t>
            </a:r>
            <a:endParaRPr lang="es-MX" sz="3200">
              <a:latin typeface="Arial"/>
              <a:ea typeface="+mn-lt"/>
              <a:cs typeface="+mn-lt"/>
            </a:endParaRPr>
          </a:p>
          <a:p>
            <a:pPr algn="just"/>
            <a:r>
              <a:rPr lang="en-US" sz="3200">
                <a:latin typeface="Arial"/>
                <a:ea typeface="+mn-lt"/>
                <a:cs typeface="+mn-lt"/>
              </a:rPr>
              <a:t>Las personas </a:t>
            </a:r>
            <a:r>
              <a:rPr lang="en-US" sz="3200" err="1">
                <a:latin typeface="Arial"/>
                <a:ea typeface="+mn-lt"/>
                <a:cs typeface="+mn-lt"/>
              </a:rPr>
              <a:t>candidatas</a:t>
            </a:r>
            <a:r>
              <a:rPr lang="en-US" sz="3200">
                <a:latin typeface="Arial"/>
                <a:ea typeface="+mn-lt"/>
                <a:cs typeface="+mn-lt"/>
              </a:rPr>
              <a:t> </a:t>
            </a:r>
            <a:r>
              <a:rPr lang="en-US" sz="3200" err="1">
                <a:latin typeface="Arial"/>
                <a:ea typeface="+mn-lt"/>
                <a:cs typeface="+mn-lt"/>
              </a:rPr>
              <a:t>independientes</a:t>
            </a:r>
            <a:r>
              <a:rPr lang="en-US" sz="3200">
                <a:latin typeface="Arial"/>
                <a:ea typeface="+mn-lt"/>
                <a:cs typeface="+mn-lt"/>
              </a:rPr>
              <a:t> </a:t>
            </a:r>
            <a:r>
              <a:rPr lang="en-US" sz="3200" err="1">
                <a:latin typeface="Arial"/>
                <a:ea typeface="+mn-lt"/>
                <a:cs typeface="+mn-lt"/>
              </a:rPr>
              <a:t>s</a:t>
            </a:r>
            <a:r>
              <a:rPr lang="en-US" sz="3200" b="1" err="1">
                <a:solidFill>
                  <a:srgbClr val="E11D9F"/>
                </a:solidFill>
                <a:latin typeface="Arial"/>
                <a:ea typeface="+mn-lt"/>
                <a:cs typeface="+mn-lt"/>
              </a:rPr>
              <a:t>erán</a:t>
            </a:r>
            <a:r>
              <a:rPr lang="en-US" sz="3200" b="1">
                <a:solidFill>
                  <a:srgbClr val="E11D9F"/>
                </a:solidFill>
                <a:latin typeface="Arial"/>
                <a:ea typeface="+mn-lt"/>
                <a:cs typeface="+mn-lt"/>
              </a:rPr>
              <a:t> </a:t>
            </a:r>
            <a:r>
              <a:rPr lang="en-US" sz="3200" b="1" err="1">
                <a:solidFill>
                  <a:srgbClr val="E11D9F"/>
                </a:solidFill>
                <a:latin typeface="Arial"/>
                <a:ea typeface="+mn-lt"/>
                <a:cs typeface="+mn-lt"/>
              </a:rPr>
              <a:t>responsables</a:t>
            </a:r>
            <a:r>
              <a:rPr lang="en-US" sz="3200" b="1">
                <a:solidFill>
                  <a:srgbClr val="E11D9F"/>
                </a:solidFill>
                <a:latin typeface="Arial"/>
                <a:ea typeface="+mn-lt"/>
                <a:cs typeface="+mn-lt"/>
              </a:rPr>
              <a:t> </a:t>
            </a:r>
            <a:r>
              <a:rPr lang="en-US" sz="3200" b="1" err="1">
                <a:solidFill>
                  <a:srgbClr val="E11D9F"/>
                </a:solidFill>
                <a:latin typeface="Arial"/>
                <a:ea typeface="+mn-lt"/>
                <a:cs typeface="+mn-lt"/>
              </a:rPr>
              <a:t>directas</a:t>
            </a:r>
            <a:r>
              <a:rPr lang="en-US" sz="3200" b="1">
                <a:solidFill>
                  <a:srgbClr val="E11D9F"/>
                </a:solidFill>
                <a:latin typeface="Arial"/>
                <a:ea typeface="+mn-lt"/>
                <a:cs typeface="+mn-lt"/>
              </a:rPr>
              <a:t> de la </a:t>
            </a:r>
            <a:r>
              <a:rPr lang="en-US" sz="3200" b="1" err="1">
                <a:solidFill>
                  <a:srgbClr val="E11D9F"/>
                </a:solidFill>
                <a:latin typeface="Arial"/>
                <a:ea typeface="+mn-lt"/>
                <a:cs typeface="+mn-lt"/>
              </a:rPr>
              <a:t>veracidad</a:t>
            </a:r>
            <a:r>
              <a:rPr lang="en-US" sz="3200" b="1">
                <a:solidFill>
                  <a:srgbClr val="E11D9F"/>
                </a:solidFill>
                <a:latin typeface="Arial"/>
                <a:ea typeface="+mn-lt"/>
                <a:cs typeface="+mn-lt"/>
              </a:rPr>
              <a:t> y </a:t>
            </a:r>
            <a:r>
              <a:rPr lang="en-US" sz="3200" b="1" err="1">
                <a:solidFill>
                  <a:srgbClr val="E11D9F"/>
                </a:solidFill>
                <a:latin typeface="Arial"/>
                <a:ea typeface="+mn-lt"/>
                <a:cs typeface="+mn-lt"/>
              </a:rPr>
              <a:t>calidad</a:t>
            </a:r>
            <a:r>
              <a:rPr lang="en-US" sz="3200" b="1">
                <a:solidFill>
                  <a:srgbClr val="E11D9F"/>
                </a:solidFill>
                <a:latin typeface="Arial"/>
                <a:ea typeface="+mn-lt"/>
                <a:cs typeface="+mn-lt"/>
              </a:rPr>
              <a:t> de la </a:t>
            </a:r>
            <a:r>
              <a:rPr lang="en-US" sz="3200" b="1" err="1">
                <a:solidFill>
                  <a:srgbClr val="E11D9F"/>
                </a:solidFill>
                <a:latin typeface="Arial"/>
                <a:ea typeface="+mn-lt"/>
                <a:cs typeface="+mn-lt"/>
              </a:rPr>
              <a:t>información</a:t>
            </a:r>
            <a:r>
              <a:rPr lang="en-US" sz="3200" b="1">
                <a:solidFill>
                  <a:srgbClr val="E11D9F"/>
                </a:solidFill>
                <a:latin typeface="Arial"/>
                <a:ea typeface="+mn-lt"/>
                <a:cs typeface="+mn-lt"/>
              </a:rPr>
              <a:t> </a:t>
            </a:r>
            <a:r>
              <a:rPr lang="en-US" sz="3200" b="1" err="1">
                <a:solidFill>
                  <a:srgbClr val="E11D9F"/>
                </a:solidFill>
                <a:latin typeface="Arial"/>
                <a:ea typeface="+mn-lt"/>
                <a:cs typeface="+mn-lt"/>
              </a:rPr>
              <a:t>proporcionada</a:t>
            </a:r>
            <a:r>
              <a:rPr lang="en-US" sz="3200" b="1">
                <a:solidFill>
                  <a:srgbClr val="E11D9F"/>
                </a:solidFill>
                <a:latin typeface="Arial"/>
                <a:ea typeface="+mn-lt"/>
                <a:cs typeface="+mn-lt"/>
              </a:rPr>
              <a:t> y </a:t>
            </a:r>
            <a:r>
              <a:rPr lang="en-US" sz="3200" b="1" err="1">
                <a:solidFill>
                  <a:srgbClr val="E11D9F"/>
                </a:solidFill>
                <a:latin typeface="Arial"/>
                <a:ea typeface="+mn-lt"/>
                <a:cs typeface="+mn-lt"/>
              </a:rPr>
              <a:t>deberán</a:t>
            </a:r>
            <a:r>
              <a:rPr lang="en-US" sz="3200" b="1">
                <a:solidFill>
                  <a:srgbClr val="E11D9F"/>
                </a:solidFill>
                <a:latin typeface="Arial"/>
                <a:ea typeface="+mn-lt"/>
                <a:cs typeface="+mn-lt"/>
              </a:rPr>
              <a:t> </a:t>
            </a:r>
            <a:r>
              <a:rPr lang="en-US" sz="3200" b="1" err="1">
                <a:solidFill>
                  <a:srgbClr val="E11D9F"/>
                </a:solidFill>
                <a:latin typeface="Arial"/>
                <a:ea typeface="+mn-lt"/>
                <a:cs typeface="+mn-lt"/>
              </a:rPr>
              <a:t>capturar</a:t>
            </a:r>
            <a:r>
              <a:rPr lang="en-US" sz="3200" b="1">
                <a:solidFill>
                  <a:srgbClr val="E11D9F"/>
                </a:solidFill>
                <a:latin typeface="Arial"/>
                <a:ea typeface="+mn-lt"/>
                <a:cs typeface="+mn-lt"/>
              </a:rPr>
              <a:t> </a:t>
            </a:r>
            <a:r>
              <a:rPr lang="en-US" sz="3200" b="1" err="1">
                <a:solidFill>
                  <a:srgbClr val="E11D9F"/>
                </a:solidFill>
                <a:latin typeface="Arial"/>
                <a:ea typeface="+mn-lt"/>
                <a:cs typeface="+mn-lt"/>
              </a:rPr>
              <a:t>los</a:t>
            </a:r>
            <a:r>
              <a:rPr lang="en-US" sz="3200" b="1">
                <a:solidFill>
                  <a:srgbClr val="E11D9F"/>
                </a:solidFill>
                <a:latin typeface="Arial"/>
                <a:ea typeface="+mn-lt"/>
                <a:cs typeface="+mn-lt"/>
              </a:rPr>
              <a:t> </a:t>
            </a:r>
            <a:r>
              <a:rPr lang="en-US" sz="3200" b="1" err="1">
                <a:solidFill>
                  <a:srgbClr val="E11D9F"/>
                </a:solidFill>
                <a:latin typeface="Arial"/>
                <a:ea typeface="+mn-lt"/>
                <a:cs typeface="+mn-lt"/>
              </a:rPr>
              <a:t>datos</a:t>
            </a:r>
            <a:r>
              <a:rPr lang="en-US" sz="3200" b="1">
                <a:solidFill>
                  <a:srgbClr val="E11D9F"/>
                </a:solidFill>
                <a:latin typeface="Arial"/>
                <a:ea typeface="+mn-lt"/>
                <a:cs typeface="+mn-lt"/>
              </a:rPr>
              <a:t> </a:t>
            </a:r>
            <a:r>
              <a:rPr lang="en-US" sz="3200" b="1" err="1">
                <a:solidFill>
                  <a:srgbClr val="E11D9F"/>
                </a:solidFill>
                <a:latin typeface="Arial"/>
                <a:ea typeface="+mn-lt"/>
                <a:cs typeface="+mn-lt"/>
              </a:rPr>
              <a:t>solicitados</a:t>
            </a:r>
            <a:r>
              <a:rPr lang="en-US" sz="3200" b="1">
                <a:solidFill>
                  <a:srgbClr val="E11D9F"/>
                </a:solidFill>
                <a:latin typeface="Arial"/>
                <a:ea typeface="+mn-lt"/>
                <a:cs typeface="+mn-lt"/>
              </a:rPr>
              <a:t> </a:t>
            </a:r>
            <a:r>
              <a:rPr lang="en-US" sz="3200">
                <a:latin typeface="Arial"/>
                <a:ea typeface="+mn-lt"/>
                <a:cs typeface="+mn-lt"/>
              </a:rPr>
              <a:t>y </a:t>
            </a:r>
            <a:r>
              <a:rPr lang="en-US" sz="3200" err="1">
                <a:latin typeface="Arial"/>
                <a:ea typeface="+mn-lt"/>
                <a:cs typeface="+mn-lt"/>
              </a:rPr>
              <a:t>aceptar</a:t>
            </a:r>
            <a:r>
              <a:rPr lang="en-US" sz="3200">
                <a:latin typeface="Arial"/>
                <a:ea typeface="+mn-lt"/>
                <a:cs typeface="+mn-lt"/>
              </a:rPr>
              <a:t> </a:t>
            </a:r>
            <a:r>
              <a:rPr lang="en-US" sz="3200" err="1">
                <a:latin typeface="Arial"/>
                <a:ea typeface="+mn-lt"/>
                <a:cs typeface="+mn-lt"/>
              </a:rPr>
              <a:t>el</a:t>
            </a:r>
            <a:r>
              <a:rPr lang="en-US" sz="3200">
                <a:latin typeface="Arial"/>
                <a:ea typeface="+mn-lt"/>
                <a:cs typeface="+mn-lt"/>
              </a:rPr>
              <a:t> aviso de </a:t>
            </a:r>
            <a:r>
              <a:rPr lang="en-US" sz="3200" err="1">
                <a:latin typeface="Arial"/>
                <a:ea typeface="+mn-lt"/>
                <a:cs typeface="+mn-lt"/>
              </a:rPr>
              <a:t>privacidad</a:t>
            </a:r>
            <a:r>
              <a:rPr lang="en-US" sz="3200">
                <a:latin typeface="Arial"/>
                <a:ea typeface="+mn-lt"/>
                <a:cs typeface="+mn-lt"/>
              </a:rPr>
              <a:t> del Sistema.</a:t>
            </a:r>
            <a:endParaRPr lang="es-MX" sz="3200">
              <a:latin typeface="Arial"/>
              <a:ea typeface="+mn-lt"/>
              <a:cs typeface="+mn-lt"/>
            </a:endParaRPr>
          </a:p>
        </p:txBody>
      </p:sp>
    </p:spTree>
    <p:extLst>
      <p:ext uri="{BB962C8B-B14F-4D97-AF65-F5344CB8AC3E}">
        <p14:creationId xmlns:p14="http://schemas.microsoft.com/office/powerpoint/2010/main" val="259607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4" name="TextBox 4"/>
          <p:cNvSpPr txBox="1"/>
          <p:nvPr/>
        </p:nvSpPr>
        <p:spPr>
          <a:xfrm>
            <a:off x="2341034" y="2262827"/>
            <a:ext cx="13619572" cy="4735720"/>
          </a:xfrm>
          <a:prstGeom prst="rect">
            <a:avLst/>
          </a:prstGeom>
        </p:spPr>
        <p:txBody>
          <a:bodyPr lIns="0" tIns="0" rIns="0" bIns="0" rtlCol="0" anchor="t">
            <a:spAutoFit/>
          </a:bodyPr>
          <a:lstStyle/>
          <a:p>
            <a:pPr algn="ctr">
              <a:lnSpc>
                <a:spcPts val="9200"/>
              </a:lnSpc>
            </a:pPr>
            <a:r>
              <a:rPr lang="es-MX" sz="9200" b="1">
                <a:solidFill>
                  <a:srgbClr val="5E44A7"/>
                </a:solidFill>
                <a:ea typeface="+mn-lt"/>
                <a:cs typeface="+mn-lt"/>
              </a:rPr>
              <a:t>¿Cumplieron las candidaturas y partidos políticos con la captura en el </a:t>
            </a:r>
            <a:r>
              <a:rPr lang="es-MX" sz="9200" b="1">
                <a:solidFill>
                  <a:srgbClr val="E32D91"/>
                </a:solidFill>
                <a:ea typeface="+mn-lt"/>
                <a:cs typeface="+mn-lt"/>
              </a:rPr>
              <a:t>sistema "Conóceles"</a:t>
            </a:r>
            <a:r>
              <a:rPr lang="es-MX" sz="9200" b="1">
                <a:solidFill>
                  <a:srgbClr val="5E44A7"/>
                </a:solidFill>
                <a:ea typeface="+mn-lt"/>
                <a:cs typeface="+mn-lt"/>
              </a:rPr>
              <a:t>? </a:t>
            </a:r>
            <a:endParaRPr lang="es-MX" sz="9200" b="1">
              <a:solidFill>
                <a:srgbClr val="5E44A7"/>
              </a:solidFill>
              <a:cs typeface="Calibri"/>
            </a:endParaRPr>
          </a:p>
        </p:txBody>
      </p:sp>
    </p:spTree>
    <p:extLst>
      <p:ext uri="{BB962C8B-B14F-4D97-AF65-F5344CB8AC3E}">
        <p14:creationId xmlns:p14="http://schemas.microsoft.com/office/powerpoint/2010/main" val="3480582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2730</Words>
  <Application>Microsoft Office PowerPoint</Application>
  <PresentationFormat>Personalizado</PresentationFormat>
  <Paragraphs>249</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Open Sans</vt:lpstr>
      <vt:lpstr>Calibri</vt:lpstr>
      <vt:lpstr>Wingdings</vt:lpstr>
      <vt:lpstr>Open Sans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LINEAMIENTOS PARA EL USO DEL SISTEMA “CANDIDATAS Y CANDIDATOS, CONÓCELES” PARA LOS PROCESOS ELECTORALES LOCALES (INE/CG616/2022).</vt:lpstr>
      <vt:lpstr>LINEAMIENTOS PARA EL USO DEL SISTEMA “CANDIDATAS Y CANDIDATOS, CONÓCELES” PARA LOS PROCESOS ELECTORALES LOCALES (INE/CG616/2022).</vt:lpstr>
      <vt:lpstr>Presentación de PowerPoint</vt:lpstr>
      <vt:lpstr>Presentación de PowerPoint</vt:lpstr>
      <vt:lpstr>Incumplimiento de los Partidos Políticos con la captura y publicación de sus candidaturas en el Sistema Conóceles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BCN UIM</dc:title>
  <dc:creator>IEPCT</dc:creator>
  <cp:lastModifiedBy>User</cp:lastModifiedBy>
  <cp:revision>45</cp:revision>
  <dcterms:created xsi:type="dcterms:W3CDTF">2006-08-16T00:00:00Z</dcterms:created>
  <dcterms:modified xsi:type="dcterms:W3CDTF">2024-09-25T16:59:02Z</dcterms:modified>
  <dc:identifier>DAFOqlyjOoQ</dc:identifier>
</cp:coreProperties>
</file>