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xcrL6L6nPfr/eXQ2unPQ/Wc9H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f9e05e342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ff9e05e34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fffdf82e26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fffdf82e2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ffdf82e26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fffdf82e2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ffdf82e26_0_2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ffdf82e2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ffdf82e26_0_2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fffdf82e2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ffdf82e26_0_2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fffdf82e26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ffdf82e26_0_2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fffdf82e26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ffdf82e26_0_2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fffdf82e26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fffdf82e26_0_2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fffdf82e26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08d6b786a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2e08d6b786a_0_2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ffdf82e26_0_2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fffdf82e2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f9e05e342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ff9e05e34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ff9e05e342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ff9e05e34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ff9e05e342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ff9e05e34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ffdf82e2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fffdf82e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fffdf82e2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fffdf82e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f9e05e34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ff9e05e34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fffdf82e2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fffdf82e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4"/>
        <p:cNvGrpSpPr/>
        <p:nvPr/>
      </p:nvGrpSpPr>
      <p:grpSpPr>
        <a:xfrm>
          <a:off x="0" y="0"/>
          <a:ext cx="0" cy="0"/>
          <a:chOff x="0" y="0"/>
          <a:chExt cx="0" cy="0"/>
        </a:xfrm>
      </p:grpSpPr>
      <p:sp>
        <p:nvSpPr>
          <p:cNvPr id="15" name="Google Shape;15;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9" name="Google Shape;19;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cxnSp>
        <p:nvCxnSpPr>
          <p:cNvPr id="22" name="Google Shape;22;p2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89"/>
        <p:cNvGrpSpPr/>
        <p:nvPr/>
      </p:nvGrpSpPr>
      <p:grpSpPr>
        <a:xfrm>
          <a:off x="0" y="0"/>
          <a:ext cx="0" cy="0"/>
          <a:chOff x="0" y="0"/>
          <a:chExt cx="0" cy="0"/>
        </a:xfrm>
      </p:grpSpPr>
      <p:sp>
        <p:nvSpPr>
          <p:cNvPr id="90" name="Google Shape;90;p3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Google Shape;30;p2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2"/>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4" name="Google Shape;34;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cxnSp>
        <p:nvCxnSpPr>
          <p:cNvPr id="37" name="Google Shape;37;p2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2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2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2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59"/>
        <p:cNvGrpSpPr/>
        <p:nvPr/>
      </p:nvGrpSpPr>
      <p:grpSpPr>
        <a:xfrm>
          <a:off x="0" y="0"/>
          <a:ext cx="0" cy="0"/>
          <a:chOff x="0" y="0"/>
          <a:chExt cx="0" cy="0"/>
        </a:xfrm>
      </p:grpSpPr>
      <p:sp>
        <p:nvSpPr>
          <p:cNvPr id="60" name="Google Shape;60;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65"/>
        <p:cNvGrpSpPr/>
        <p:nvPr/>
      </p:nvGrpSpPr>
      <p:grpSpPr>
        <a:xfrm>
          <a:off x="0" y="0"/>
          <a:ext cx="0" cy="0"/>
          <a:chOff x="0" y="0"/>
          <a:chExt cx="0" cy="0"/>
        </a:xfrm>
      </p:grpSpPr>
      <p:sp>
        <p:nvSpPr>
          <p:cNvPr id="66" name="Google Shape;66;p2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2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p2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74"/>
        <p:cNvGrpSpPr/>
        <p:nvPr/>
      </p:nvGrpSpPr>
      <p:grpSpPr>
        <a:xfrm>
          <a:off x="0" y="0"/>
          <a:ext cx="0" cy="0"/>
          <a:chOff x="0" y="0"/>
          <a:chExt cx="0" cy="0"/>
        </a:xfrm>
      </p:grpSpPr>
      <p:sp>
        <p:nvSpPr>
          <p:cNvPr id="75" name="Google Shape;75;p2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8"/>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a:spLocks noGrp="1"/>
          </p:cNvSpPr>
          <p:nvPr>
            <p:ph type="pic" idx="2"/>
          </p:nvPr>
        </p:nvSpPr>
        <p:spPr>
          <a:xfrm>
            <a:off x="15" y="0"/>
            <a:ext cx="12191985" cy="4915076"/>
          </a:xfrm>
          <a:prstGeom prst="rect">
            <a:avLst/>
          </a:prstGeom>
          <a:noFill/>
          <a:ln>
            <a:noFill/>
          </a:ln>
        </p:spPr>
      </p:sp>
      <p:sp>
        <p:nvSpPr>
          <p:cNvPr id="79" name="Google Shape;79;p28"/>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9"/>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cxnSp>
        <p:nvCxnSpPr>
          <p:cNvPr id="13" name="Google Shape;13;p1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susana.rv@ieepuebla.org.mx" TargetMode="External"/><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4.png"/><Relationship Id="rId4" Type="http://schemas.openxmlformats.org/officeDocument/2006/relationships/hyperlink" Target="mailto:oficinasusanarivas@ieepuebla.org.mx" TargetMode="Externa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570275" y="724401"/>
            <a:ext cx="8830200" cy="17619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6000"/>
              <a:buFont typeface="Arial"/>
              <a:buNone/>
            </a:pPr>
            <a:r>
              <a:rPr lang="es-MX" sz="3500">
                <a:solidFill>
                  <a:schemeClr val="dk1"/>
                </a:solidFill>
                <a:latin typeface="Arial"/>
                <a:ea typeface="Arial"/>
                <a:cs typeface="Arial"/>
                <a:sym typeface="Arial"/>
              </a:rPr>
              <a:t>Monitoreo de Medios en los Procesos Electorales Locales para Garantizar la cobertura Paritaria </a:t>
            </a:r>
            <a:endParaRPr sz="3500">
              <a:solidFill>
                <a:schemeClr val="dk1"/>
              </a:solidFill>
              <a:latin typeface="Arial"/>
              <a:ea typeface="Arial"/>
              <a:cs typeface="Arial"/>
              <a:sym typeface="Arial"/>
            </a:endParaRPr>
          </a:p>
        </p:txBody>
      </p:sp>
      <p:pic>
        <p:nvPicPr>
          <p:cNvPr id="102" name="Google Shape;102;p1" descr="IEE Puebla (@Puebla_IEE) / Twitter"/>
          <p:cNvPicPr preferRelativeResize="0"/>
          <p:nvPr/>
        </p:nvPicPr>
        <p:blipFill rotWithShape="1">
          <a:blip r:embed="rId3">
            <a:alphaModFix/>
          </a:blip>
          <a:srcRect t="24301" b="25240"/>
          <a:stretch/>
        </p:blipFill>
        <p:spPr>
          <a:xfrm>
            <a:off x="8389" y="37499"/>
            <a:ext cx="1195052" cy="603008"/>
          </a:xfrm>
          <a:prstGeom prst="rect">
            <a:avLst/>
          </a:prstGeom>
          <a:noFill/>
          <a:ln>
            <a:noFill/>
          </a:ln>
        </p:spPr>
      </p:pic>
      <p:pic>
        <p:nvPicPr>
          <p:cNvPr id="103" name="Google Shape;103;p1"/>
          <p:cNvPicPr preferRelativeResize="0"/>
          <p:nvPr/>
        </p:nvPicPr>
        <p:blipFill rotWithShape="1">
          <a:blip r:embed="rId4">
            <a:alphaModFix/>
          </a:blip>
          <a:srcRect/>
          <a:stretch/>
        </p:blipFill>
        <p:spPr>
          <a:xfrm>
            <a:off x="11249025" y="3943"/>
            <a:ext cx="942975" cy="1057275"/>
          </a:xfrm>
          <a:prstGeom prst="rect">
            <a:avLst/>
          </a:prstGeom>
          <a:noFill/>
          <a:ln>
            <a:noFill/>
          </a:ln>
        </p:spPr>
      </p:pic>
      <p:pic>
        <p:nvPicPr>
          <p:cNvPr id="104" name="Google Shape;104;p1"/>
          <p:cNvPicPr preferRelativeResize="0"/>
          <p:nvPr/>
        </p:nvPicPr>
        <p:blipFill>
          <a:blip r:embed="rId5">
            <a:alphaModFix/>
          </a:blip>
          <a:stretch>
            <a:fillRect/>
          </a:stretch>
        </p:blipFill>
        <p:spPr>
          <a:xfrm>
            <a:off x="3738525" y="2612150"/>
            <a:ext cx="5266876" cy="3344050"/>
          </a:xfrm>
          <a:prstGeom prst="rect">
            <a:avLst/>
          </a:prstGeom>
          <a:noFill/>
          <a:ln>
            <a:noFill/>
          </a:ln>
        </p:spPr>
      </p:pic>
      <p:pic>
        <p:nvPicPr>
          <p:cNvPr id="105" name="Google Shape;105;p1"/>
          <p:cNvPicPr preferRelativeResize="0"/>
          <p:nvPr/>
        </p:nvPicPr>
        <p:blipFill>
          <a:blip r:embed="rId6">
            <a:alphaModFix/>
          </a:blip>
          <a:stretch>
            <a:fillRect/>
          </a:stretch>
        </p:blipFill>
        <p:spPr>
          <a:xfrm>
            <a:off x="4558875" y="0"/>
            <a:ext cx="3074227" cy="861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dk1"/>
              </a:buClr>
              <a:buSzPts val="4800"/>
              <a:buFont typeface="Arial"/>
              <a:buNone/>
            </a:pPr>
            <a:r>
              <a:rPr lang="es-MX" sz="4600">
                <a:solidFill>
                  <a:schemeClr val="dk1"/>
                </a:solidFill>
                <a:latin typeface="Arial"/>
                <a:ea typeface="Arial"/>
                <a:cs typeface="Arial"/>
                <a:sym typeface="Arial"/>
              </a:rPr>
              <a:t>Uso de lenguaje incluyente y no sexista</a:t>
            </a:r>
            <a:endParaRPr sz="4600">
              <a:solidFill>
                <a:schemeClr val="dk1"/>
              </a:solidFill>
              <a:latin typeface="Arial"/>
              <a:ea typeface="Arial"/>
              <a:cs typeface="Arial"/>
              <a:sym typeface="Arial"/>
            </a:endParaRPr>
          </a:p>
        </p:txBody>
      </p:sp>
      <p:pic>
        <p:nvPicPr>
          <p:cNvPr id="164" name="Google Shape;164;p8"/>
          <p:cNvPicPr preferRelativeResize="0"/>
          <p:nvPr/>
        </p:nvPicPr>
        <p:blipFill rotWithShape="1">
          <a:blip r:embed="rId3">
            <a:alphaModFix/>
          </a:blip>
          <a:srcRect/>
          <a:stretch/>
        </p:blipFill>
        <p:spPr>
          <a:xfrm>
            <a:off x="11249025" y="3943"/>
            <a:ext cx="942975" cy="1057275"/>
          </a:xfrm>
          <a:prstGeom prst="rect">
            <a:avLst/>
          </a:prstGeom>
          <a:noFill/>
          <a:ln>
            <a:noFill/>
          </a:ln>
        </p:spPr>
      </p:pic>
      <p:pic>
        <p:nvPicPr>
          <p:cNvPr id="165" name="Google Shape;165;p8" descr="IEE Puebla (@Puebla_IEE) / Twitter"/>
          <p:cNvPicPr preferRelativeResize="0"/>
          <p:nvPr/>
        </p:nvPicPr>
        <p:blipFill rotWithShape="1">
          <a:blip r:embed="rId4">
            <a:alphaModFix/>
          </a:blip>
          <a:srcRect t="24301" b="25240"/>
          <a:stretch/>
        </p:blipFill>
        <p:spPr>
          <a:xfrm>
            <a:off x="8389" y="37499"/>
            <a:ext cx="1195052" cy="603008"/>
          </a:xfrm>
          <a:prstGeom prst="rect">
            <a:avLst/>
          </a:prstGeom>
          <a:noFill/>
          <a:ln>
            <a:noFill/>
          </a:ln>
        </p:spPr>
      </p:pic>
      <p:pic>
        <p:nvPicPr>
          <p:cNvPr id="166" name="Google Shape;166;p8"/>
          <p:cNvPicPr preferRelativeResize="0"/>
          <p:nvPr/>
        </p:nvPicPr>
        <p:blipFill>
          <a:blip r:embed="rId5">
            <a:alphaModFix/>
          </a:blip>
          <a:stretch>
            <a:fillRect/>
          </a:stretch>
        </p:blipFill>
        <p:spPr>
          <a:xfrm>
            <a:off x="840625" y="1830275"/>
            <a:ext cx="8810001" cy="4178350"/>
          </a:xfrm>
          <a:prstGeom prst="rect">
            <a:avLst/>
          </a:prstGeom>
          <a:noFill/>
          <a:ln>
            <a:noFill/>
          </a:ln>
        </p:spPr>
      </p:pic>
      <p:sp>
        <p:nvSpPr>
          <p:cNvPr id="167" name="Google Shape;167;p8"/>
          <p:cNvSpPr txBox="1"/>
          <p:nvPr/>
        </p:nvSpPr>
        <p:spPr>
          <a:xfrm>
            <a:off x="7927550" y="3628175"/>
            <a:ext cx="4068600" cy="18666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995"/>
              </a:spcBef>
              <a:spcAft>
                <a:spcPts val="0"/>
              </a:spcAft>
              <a:buClr>
                <a:schemeClr val="dk1"/>
              </a:buClr>
              <a:buSzPts val="1100"/>
              <a:buFont typeface="Arial"/>
              <a:buNone/>
            </a:pPr>
            <a:r>
              <a:rPr lang="es-MX" sz="1800" b="1">
                <a:solidFill>
                  <a:schemeClr val="dk1"/>
                </a:solidFill>
              </a:rPr>
              <a:t>El 68.3% de las omisiones de lenguaje incluyente y no sexista fueron realizadas por hombres y el 31.7% por mujeres.</a:t>
            </a:r>
            <a:endParaRPr sz="1800" b="1">
              <a:solidFill>
                <a:srgbClr val="3F3F3F"/>
              </a:solidFill>
            </a:endParaRPr>
          </a:p>
          <a:p>
            <a:pPr marL="0" lvl="0" indent="0" algn="l" rtl="0">
              <a:spcBef>
                <a:spcPts val="0"/>
              </a:spcBef>
              <a:spcAft>
                <a:spcPts val="0"/>
              </a:spcAft>
              <a:buNone/>
            </a:pPr>
            <a:endParaRPr sz="2000">
              <a:solidFill>
                <a:srgbClr val="3F3F3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ff9e05e342_0_17"/>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Violencia Política contra las Mujeres en Razón de Género </a:t>
            </a:r>
            <a:endParaRPr/>
          </a:p>
        </p:txBody>
      </p:sp>
      <p:sp>
        <p:nvSpPr>
          <p:cNvPr id="173" name="Google Shape;173;g2ff9e05e342_0_17"/>
          <p:cNvSpPr txBox="1">
            <a:spLocks noGrp="1"/>
          </p:cNvSpPr>
          <p:nvPr>
            <p:ph type="body" idx="1"/>
          </p:nvPr>
        </p:nvSpPr>
        <p:spPr>
          <a:xfrm>
            <a:off x="933275" y="1845725"/>
            <a:ext cx="10412700" cy="4393500"/>
          </a:xfrm>
          <a:prstGeom prst="rect">
            <a:avLst/>
          </a:prstGeom>
        </p:spPr>
        <p:txBody>
          <a:bodyPr spcFirstLastPara="1" wrap="square" lIns="0" tIns="45700" rIns="0" bIns="45700" anchor="t" anchorCtr="0">
            <a:noAutofit/>
          </a:bodyPr>
          <a:lstStyle/>
          <a:p>
            <a:pPr marL="457200" lvl="0" indent="0" algn="l" rtl="0">
              <a:lnSpc>
                <a:spcPct val="70000"/>
              </a:lnSpc>
              <a:spcBef>
                <a:spcPts val="1200"/>
              </a:spcBef>
              <a:spcAft>
                <a:spcPts val="0"/>
              </a:spcAft>
              <a:buNone/>
            </a:pPr>
            <a:endParaRPr sz="2050">
              <a:latin typeface="Arial"/>
              <a:ea typeface="Arial"/>
              <a:cs typeface="Arial"/>
              <a:sym typeface="Arial"/>
            </a:endParaRPr>
          </a:p>
          <a:p>
            <a:pPr marL="457200" lvl="0" indent="-342900" algn="just" rtl="0">
              <a:lnSpc>
                <a:spcPct val="150000"/>
              </a:lnSpc>
              <a:spcBef>
                <a:spcPts val="995"/>
              </a:spcBef>
              <a:spcAft>
                <a:spcPts val="0"/>
              </a:spcAft>
              <a:buClr>
                <a:schemeClr val="dk1"/>
              </a:buClr>
              <a:buSzPts val="1800"/>
              <a:buFont typeface="Arial"/>
              <a:buChar char="●"/>
            </a:pPr>
            <a:r>
              <a:rPr lang="es-MX" sz="1800" b="1">
                <a:solidFill>
                  <a:schemeClr val="dk1"/>
                </a:solidFill>
                <a:latin typeface="Arial"/>
                <a:ea typeface="Arial"/>
                <a:cs typeface="Arial"/>
                <a:sym typeface="Arial"/>
              </a:rPr>
              <a:t>Otra de las finalidades de este ejercicio de Monitoreo fue identificar la presencia de estereotipos de género vinculada al tema de Violencia Política contra las Mujeres en Razón de Género. Al respecto, se clasificó como información con presencia de estereotipos de género aquellas que reprodujeron expresiones que asignaron a una persona ciertos atributos o roles en razón de sus características físicas visibles, de sus habilidades, necesidades, deseos y circunstancias individuales.</a:t>
            </a:r>
            <a:endParaRPr sz="1800" b="1">
              <a:solidFill>
                <a:schemeClr val="dk1"/>
              </a:solidFill>
              <a:highlight>
                <a:srgbClr val="FFFFFF"/>
              </a:highlight>
              <a:latin typeface="Arial"/>
              <a:ea typeface="Arial"/>
              <a:cs typeface="Arial"/>
              <a:sym typeface="Arial"/>
            </a:endParaRPr>
          </a:p>
          <a:p>
            <a:pPr marL="457200" lvl="0" indent="-342900" algn="just" rtl="0">
              <a:lnSpc>
                <a:spcPct val="150000"/>
              </a:lnSpc>
              <a:spcBef>
                <a:spcPts val="0"/>
              </a:spcBef>
              <a:spcAft>
                <a:spcPts val="0"/>
              </a:spcAft>
              <a:buClr>
                <a:schemeClr val="dk1"/>
              </a:buClr>
              <a:buSzPts val="1800"/>
              <a:buFont typeface="Arial"/>
              <a:buChar char="●"/>
            </a:pPr>
            <a:r>
              <a:rPr lang="es-MX" sz="1800" b="1">
                <a:solidFill>
                  <a:schemeClr val="dk1"/>
                </a:solidFill>
                <a:highlight>
                  <a:srgbClr val="FFFFFF"/>
                </a:highlight>
                <a:latin typeface="Arial"/>
                <a:ea typeface="Arial"/>
                <a:cs typeface="Arial"/>
                <a:sym typeface="Arial"/>
              </a:rPr>
              <a:t>De las 12,704 notas monitoreadas en medios de comunicación prensa escrita, radio y televisión, solo 3 notas se presentaron con estereotipo de género.</a:t>
            </a:r>
            <a:endParaRPr sz="1800" b="1">
              <a:solidFill>
                <a:schemeClr val="dk1"/>
              </a:solidFill>
              <a:highlight>
                <a:srgbClr val="FFFFFF"/>
              </a:highlight>
              <a:latin typeface="Arial"/>
              <a:ea typeface="Arial"/>
              <a:cs typeface="Arial"/>
              <a:sym typeface="Arial"/>
            </a:endParaRPr>
          </a:p>
          <a:p>
            <a:pPr marL="457200" lvl="0" indent="0" algn="l" rtl="0">
              <a:lnSpc>
                <a:spcPct val="70000"/>
              </a:lnSpc>
              <a:spcBef>
                <a:spcPts val="1200"/>
              </a:spcBef>
              <a:spcAft>
                <a:spcPts val="0"/>
              </a:spcAft>
              <a:buNone/>
            </a:pPr>
            <a:endParaRPr sz="2050">
              <a:latin typeface="Arial"/>
              <a:ea typeface="Arial"/>
              <a:cs typeface="Arial"/>
              <a:sym typeface="Arial"/>
            </a:endParaRPr>
          </a:p>
          <a:p>
            <a:pPr marL="0" lvl="0" indent="0" algn="l" rtl="0">
              <a:lnSpc>
                <a:spcPct val="70000"/>
              </a:lnSpc>
              <a:spcBef>
                <a:spcPts val="1200"/>
              </a:spcBef>
              <a:spcAft>
                <a:spcPts val="0"/>
              </a:spcAft>
              <a:buNone/>
            </a:pPr>
            <a:endParaRPr sz="205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fffdf82e26_0_15"/>
          <p:cNvSpPr txBox="1">
            <a:spLocks noGrp="1"/>
          </p:cNvSpPr>
          <p:nvPr>
            <p:ph type="title"/>
          </p:nvPr>
        </p:nvSpPr>
        <p:spPr>
          <a:xfrm>
            <a:off x="1097275" y="191100"/>
            <a:ext cx="10058400" cy="93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Variables monitoreadas en Puebla</a:t>
            </a:r>
            <a:endParaRPr/>
          </a:p>
        </p:txBody>
      </p:sp>
      <p:sp>
        <p:nvSpPr>
          <p:cNvPr id="179" name="Google Shape;179;g2fffdf82e26_0_15"/>
          <p:cNvSpPr txBox="1">
            <a:spLocks noGrp="1"/>
          </p:cNvSpPr>
          <p:nvPr>
            <p:ph type="body" idx="1"/>
          </p:nvPr>
        </p:nvSpPr>
        <p:spPr>
          <a:xfrm>
            <a:off x="188750" y="1464725"/>
            <a:ext cx="11922900" cy="4879500"/>
          </a:xfrm>
          <a:prstGeom prst="rect">
            <a:avLst/>
          </a:prstGeom>
        </p:spPr>
        <p:txBody>
          <a:bodyPr spcFirstLastPara="1" wrap="square" lIns="0" tIns="45700" rIns="0" bIns="45700" anchor="t" anchorCtr="0">
            <a:normAutofit fontScale="25000" lnSpcReduction="20000"/>
          </a:bodyPr>
          <a:lstStyle/>
          <a:p>
            <a:pPr marL="0" lvl="0" indent="0" algn="l" rtl="0">
              <a:lnSpc>
                <a:spcPct val="150000"/>
              </a:lnSpc>
              <a:spcBef>
                <a:spcPts val="0"/>
              </a:spcBef>
              <a:spcAft>
                <a:spcPts val="0"/>
              </a:spcAft>
              <a:buNone/>
            </a:pPr>
            <a:endParaRPr sz="1800" b="1">
              <a:solidFill>
                <a:schemeClr val="dk1"/>
              </a:solidFill>
              <a:latin typeface="Arial"/>
              <a:ea typeface="Arial"/>
              <a:cs typeface="Arial"/>
              <a:sym typeface="Arial"/>
            </a:endParaRPr>
          </a:p>
          <a:p>
            <a:pPr marL="0" lvl="0" indent="0" algn="l" rtl="0">
              <a:lnSpc>
                <a:spcPct val="150000"/>
              </a:lnSpc>
              <a:spcBef>
                <a:spcPts val="800"/>
              </a:spcBef>
              <a:spcAft>
                <a:spcPts val="0"/>
              </a:spcAft>
              <a:buClr>
                <a:schemeClr val="dk1"/>
              </a:buClr>
              <a:buSzPct val="26880"/>
              <a:buFont typeface="Arial"/>
              <a:buNone/>
            </a:pPr>
            <a:endParaRPr sz="4092" b="1">
              <a:solidFill>
                <a:schemeClr val="dk1"/>
              </a:solidFill>
              <a:latin typeface="Arial"/>
              <a:ea typeface="Arial"/>
              <a:cs typeface="Arial"/>
              <a:sym typeface="Arial"/>
            </a:endParaRPr>
          </a:p>
          <a:p>
            <a:pPr marL="457200" lvl="0" indent="-355294" algn="just" rtl="0">
              <a:lnSpc>
                <a:spcPct val="150000"/>
              </a:lnSpc>
              <a:spcBef>
                <a:spcPts val="800"/>
              </a:spcBef>
              <a:spcAft>
                <a:spcPts val="0"/>
              </a:spcAft>
              <a:buClr>
                <a:schemeClr val="dk1"/>
              </a:buClr>
              <a:buSzPct val="100000"/>
              <a:buFont typeface="Arial"/>
              <a:buChar char="●"/>
            </a:pPr>
            <a:r>
              <a:rPr lang="es-MX" sz="7980" b="1">
                <a:solidFill>
                  <a:schemeClr val="dk1"/>
                </a:solidFill>
                <a:latin typeface="Arial"/>
                <a:ea typeface="Arial"/>
                <a:cs typeface="Arial"/>
                <a:sym typeface="Arial"/>
              </a:rPr>
              <a:t>El tiempo en radio y televisión que los partidos políticos asignaron a las candidatas se cuantificó con base en el número de impactos de cada promocional pautado y no con el número de materiales producidos, es decir, la evaluación se realizó con base en el número de impactos asociados a cada promocional (tiempo) y no por la cantidad de materiales producidos por los partidos políticos. El universo de materiales producidos no demuestra el tiempo de exposición que tuvieron las candidaturas.</a:t>
            </a:r>
            <a:endParaRPr sz="7980" b="1">
              <a:solidFill>
                <a:schemeClr val="dk1"/>
              </a:solidFill>
              <a:latin typeface="Arial"/>
              <a:ea typeface="Arial"/>
              <a:cs typeface="Arial"/>
              <a:sym typeface="Arial"/>
            </a:endParaRPr>
          </a:p>
          <a:p>
            <a:pPr marL="457200" lvl="0" indent="-355294" algn="just" rtl="0">
              <a:lnSpc>
                <a:spcPct val="150000"/>
              </a:lnSpc>
              <a:spcBef>
                <a:spcPts val="0"/>
              </a:spcBef>
              <a:spcAft>
                <a:spcPts val="0"/>
              </a:spcAft>
              <a:buClr>
                <a:schemeClr val="dk1"/>
              </a:buClr>
              <a:buSzPct val="100000"/>
              <a:buFont typeface="Arial"/>
              <a:buChar char="●"/>
            </a:pPr>
            <a:r>
              <a:rPr lang="es-MX" sz="7980" b="1">
                <a:solidFill>
                  <a:schemeClr val="dk1"/>
                </a:solidFill>
                <a:latin typeface="Arial"/>
                <a:ea typeface="Arial"/>
                <a:cs typeface="Arial"/>
                <a:sym typeface="Arial"/>
              </a:rPr>
              <a:t>El informe final de monitoreo de medios registró datos sobre el uso del lenguaje incluyente y no sexista, equidad de género en actores políticos, equidad de género en conductoras y conductores, y autoras y autores de noticias, y violencia política contra las mujeres en razón de género.</a:t>
            </a:r>
            <a:endParaRPr sz="7980" b="1">
              <a:solidFill>
                <a:schemeClr val="dk1"/>
              </a:solidFill>
              <a:latin typeface="Arial"/>
              <a:ea typeface="Arial"/>
              <a:cs typeface="Arial"/>
              <a:sym typeface="Arial"/>
            </a:endParaRPr>
          </a:p>
          <a:p>
            <a:pPr marL="0" lvl="0" indent="0" algn="l" rtl="0">
              <a:spcBef>
                <a:spcPts val="1200"/>
              </a:spcBef>
              <a:spcAft>
                <a:spcPts val="0"/>
              </a:spcAft>
              <a:buNone/>
            </a:pPr>
            <a:endParaRPr/>
          </a:p>
        </p:txBody>
      </p:sp>
      <p:pic>
        <p:nvPicPr>
          <p:cNvPr id="180" name="Google Shape;180;g2fffdf82e26_0_15"/>
          <p:cNvPicPr preferRelativeResize="0"/>
          <p:nvPr/>
        </p:nvPicPr>
        <p:blipFill rotWithShape="1">
          <a:blip r:embed="rId3">
            <a:alphaModFix/>
          </a:blip>
          <a:srcRect t="5937" r="5704" b="5699"/>
          <a:stretch/>
        </p:blipFill>
        <p:spPr>
          <a:xfrm>
            <a:off x="9649625" y="555775"/>
            <a:ext cx="2461925" cy="1153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fffdf82e26_0_2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Metodología y herramientas de monitoreo efectivas</a:t>
            </a:r>
            <a:endParaRPr/>
          </a:p>
        </p:txBody>
      </p:sp>
      <p:grpSp>
        <p:nvGrpSpPr>
          <p:cNvPr id="186" name="Google Shape;186;g2fffdf82e26_0_20"/>
          <p:cNvGrpSpPr/>
          <p:nvPr/>
        </p:nvGrpSpPr>
        <p:grpSpPr>
          <a:xfrm>
            <a:off x="325016" y="1737371"/>
            <a:ext cx="5718585" cy="4575268"/>
            <a:chOff x="2721707" y="1258003"/>
            <a:chExt cx="1827900" cy="2399700"/>
          </a:xfrm>
        </p:grpSpPr>
        <p:sp>
          <p:nvSpPr>
            <p:cNvPr id="187" name="Google Shape;187;g2fffdf82e26_0_20"/>
            <p:cNvSpPr/>
            <p:nvPr/>
          </p:nvSpPr>
          <p:spPr>
            <a:xfrm rot="-5400000">
              <a:off x="2435807" y="1543903"/>
              <a:ext cx="2399700" cy="1827900"/>
            </a:xfrm>
            <a:prstGeom prst="rightArrowCallout">
              <a:avLst>
                <a:gd name="adj1" fmla="val 9283"/>
                <a:gd name="adj2" fmla="val 13570"/>
                <a:gd name="adj3" fmla="val 16082"/>
                <a:gd name="adj4" fmla="val 81236"/>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 name="Google Shape;188;g2fffdf82e26_0_20"/>
            <p:cNvSpPr/>
            <p:nvPr/>
          </p:nvSpPr>
          <p:spPr>
            <a:xfrm flipH="1">
              <a:off x="2833255" y="1768903"/>
              <a:ext cx="1649400" cy="1769700"/>
            </a:xfrm>
            <a:prstGeom prst="snip1Rect">
              <a:avLst>
                <a:gd name="adj" fmla="val 0"/>
              </a:avLst>
            </a:prstGeom>
            <a:solidFill>
              <a:srgbClr val="EA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 name="Google Shape;189;g2fffdf82e26_0_20"/>
            <p:cNvSpPr txBox="1"/>
            <p:nvPr/>
          </p:nvSpPr>
          <p:spPr>
            <a:xfrm>
              <a:off x="2839011" y="1824367"/>
              <a:ext cx="1593300" cy="1674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s-MX" sz="2000" b="1">
                  <a:solidFill>
                    <a:srgbClr val="FFFFFF"/>
                  </a:solidFill>
                  <a:latin typeface="Roboto"/>
                  <a:ea typeface="Roboto"/>
                  <a:cs typeface="Roboto"/>
                  <a:sym typeface="Roboto"/>
                </a:rPr>
                <a:t>Análisis cuantitativo</a:t>
              </a:r>
              <a:endParaRPr sz="2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1100">
                <a:solidFill>
                  <a:srgbClr val="FFFFFF"/>
                </a:solidFill>
                <a:latin typeface="Roboto"/>
                <a:ea typeface="Roboto"/>
                <a:cs typeface="Roboto"/>
                <a:sym typeface="Roboto"/>
              </a:endParaRPr>
            </a:p>
            <a:p>
              <a:pPr marL="457200" lvl="0" indent="-349250" algn="l" rtl="0">
                <a:lnSpc>
                  <a:spcPct val="150000"/>
                </a:lnSpc>
                <a:spcBef>
                  <a:spcPts val="0"/>
                </a:spcBef>
                <a:spcAft>
                  <a:spcPts val="0"/>
                </a:spcAft>
                <a:buClr>
                  <a:schemeClr val="dk1"/>
                </a:buClr>
                <a:buSzPts val="1900"/>
                <a:buChar char="●"/>
              </a:pPr>
              <a:r>
                <a:rPr lang="es-MX" sz="1900" b="1">
                  <a:solidFill>
                    <a:schemeClr val="dk1"/>
                  </a:solidFill>
                </a:rPr>
                <a:t>Frecuencia de menciones. </a:t>
              </a:r>
              <a:endParaRPr sz="1900" b="1">
                <a:solidFill>
                  <a:schemeClr val="dk1"/>
                </a:solidFill>
              </a:endParaRPr>
            </a:p>
            <a:p>
              <a:pPr marL="457200" lvl="0" indent="-349250" algn="l" rtl="0">
                <a:lnSpc>
                  <a:spcPct val="150000"/>
                </a:lnSpc>
                <a:spcBef>
                  <a:spcPts val="0"/>
                </a:spcBef>
                <a:spcAft>
                  <a:spcPts val="0"/>
                </a:spcAft>
                <a:buClr>
                  <a:schemeClr val="dk1"/>
                </a:buClr>
                <a:buSzPts val="1900"/>
                <a:buChar char="●"/>
              </a:pPr>
              <a:r>
                <a:rPr lang="es-MX" sz="1900" b="1">
                  <a:solidFill>
                    <a:schemeClr val="dk1"/>
                  </a:solidFill>
                </a:rPr>
                <a:t>Incluir a las plataformas de redes sociales.</a:t>
              </a:r>
              <a:endParaRPr sz="1900" b="1">
                <a:solidFill>
                  <a:schemeClr val="dk1"/>
                </a:solidFill>
              </a:endParaRPr>
            </a:p>
            <a:p>
              <a:pPr marL="457200" lvl="0" indent="-349250" algn="l" rtl="0">
                <a:lnSpc>
                  <a:spcPct val="150000"/>
                </a:lnSpc>
                <a:spcBef>
                  <a:spcPts val="0"/>
                </a:spcBef>
                <a:spcAft>
                  <a:spcPts val="0"/>
                </a:spcAft>
                <a:buClr>
                  <a:schemeClr val="dk1"/>
                </a:buClr>
                <a:buSzPts val="1900"/>
                <a:buChar char="●"/>
              </a:pPr>
              <a:r>
                <a:rPr lang="es-MX" sz="1900" b="1">
                  <a:solidFill>
                    <a:schemeClr val="dk1"/>
                  </a:solidFill>
                </a:rPr>
                <a:t>Equiparar el tiempo y espacio que se otorga a candidatas y candidatos en términos de cobertura.</a:t>
              </a:r>
              <a:endParaRPr sz="1900" b="1">
                <a:solidFill>
                  <a:schemeClr val="dk1"/>
                </a:solidFill>
              </a:endParaRPr>
            </a:p>
            <a:p>
              <a:pPr marL="0" lvl="0" indent="0" algn="ctr" rtl="0">
                <a:lnSpc>
                  <a:spcPct val="115000"/>
                </a:lnSpc>
                <a:spcBef>
                  <a:spcPts val="800"/>
                </a:spcBef>
                <a:spcAft>
                  <a:spcPts val="2100"/>
                </a:spcAft>
                <a:buNone/>
              </a:pPr>
              <a:endParaRPr sz="1100">
                <a:solidFill>
                  <a:srgbClr val="FFFFFF"/>
                </a:solidFill>
                <a:latin typeface="Roboto"/>
                <a:ea typeface="Roboto"/>
                <a:cs typeface="Roboto"/>
                <a:sym typeface="Roboto"/>
              </a:endParaRPr>
            </a:p>
          </p:txBody>
        </p:sp>
      </p:grpSp>
      <p:grpSp>
        <p:nvGrpSpPr>
          <p:cNvPr id="190" name="Google Shape;190;g2fffdf82e26_0_20"/>
          <p:cNvGrpSpPr/>
          <p:nvPr/>
        </p:nvGrpSpPr>
        <p:grpSpPr>
          <a:xfrm>
            <a:off x="6043488" y="1845586"/>
            <a:ext cx="5994415" cy="5012253"/>
            <a:chOff x="4572084" y="1597469"/>
            <a:chExt cx="1827900" cy="2399700"/>
          </a:xfrm>
        </p:grpSpPr>
        <p:sp>
          <p:nvSpPr>
            <p:cNvPr id="191" name="Google Shape;191;g2fffdf82e26_0_20"/>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99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 name="Google Shape;192;g2fffdf82e26_0_20"/>
            <p:cNvSpPr/>
            <p:nvPr/>
          </p:nvSpPr>
          <p:spPr>
            <a:xfrm rot="10800000" flipH="1">
              <a:off x="4662018" y="1687411"/>
              <a:ext cx="1649400" cy="1769700"/>
            </a:xfrm>
            <a:prstGeom prst="snip1Rect">
              <a:avLst>
                <a:gd name="adj" fmla="val 0"/>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 name="Google Shape;193;g2fffdf82e26_0_20"/>
            <p:cNvSpPr txBox="1"/>
            <p:nvPr/>
          </p:nvSpPr>
          <p:spPr>
            <a:xfrm>
              <a:off x="4626495" y="1708717"/>
              <a:ext cx="1743900" cy="19872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s-MX" sz="2000" b="1">
                  <a:solidFill>
                    <a:srgbClr val="FFFFFF"/>
                  </a:solidFill>
                  <a:latin typeface="Roboto"/>
                  <a:ea typeface="Roboto"/>
                  <a:cs typeface="Roboto"/>
                  <a:sym typeface="Roboto"/>
                </a:rPr>
                <a:t>Análisis cualitativo</a:t>
              </a:r>
              <a:endParaRPr sz="2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1100">
                <a:solidFill>
                  <a:srgbClr val="FFFFFF"/>
                </a:solidFill>
                <a:latin typeface="Roboto"/>
                <a:ea typeface="Roboto"/>
                <a:cs typeface="Roboto"/>
                <a:sym typeface="Roboto"/>
              </a:endParaRPr>
            </a:p>
            <a:p>
              <a:pPr marL="457200" lvl="0" indent="-336550" algn="l" rtl="0">
                <a:lnSpc>
                  <a:spcPct val="150000"/>
                </a:lnSpc>
                <a:spcBef>
                  <a:spcPts val="0"/>
                </a:spcBef>
                <a:spcAft>
                  <a:spcPts val="0"/>
                </a:spcAft>
                <a:buClr>
                  <a:schemeClr val="dk1"/>
                </a:buClr>
                <a:buSzPts val="1700"/>
                <a:buChar char="●"/>
              </a:pPr>
              <a:r>
                <a:rPr lang="es-MX" sz="1700" b="1">
                  <a:solidFill>
                    <a:schemeClr val="dk1"/>
                  </a:solidFill>
                </a:rPr>
                <a:t>Tipo de contenido (neutral, positivo o negativo, con especial énfasis en detectar sesgos de género). </a:t>
              </a:r>
              <a:endParaRPr sz="1700" b="1">
                <a:solidFill>
                  <a:schemeClr val="dk1"/>
                </a:solidFill>
              </a:endParaRPr>
            </a:p>
            <a:p>
              <a:pPr marL="457200" lvl="0" indent="-336550" algn="l" rtl="0">
                <a:lnSpc>
                  <a:spcPct val="150000"/>
                </a:lnSpc>
                <a:spcBef>
                  <a:spcPts val="0"/>
                </a:spcBef>
                <a:spcAft>
                  <a:spcPts val="0"/>
                </a:spcAft>
                <a:buClr>
                  <a:schemeClr val="dk1"/>
                </a:buClr>
                <a:buSzPts val="1700"/>
                <a:buChar char="●"/>
              </a:pPr>
              <a:r>
                <a:rPr lang="es-MX" sz="1700" b="1">
                  <a:solidFill>
                    <a:schemeClr val="dk1"/>
                  </a:solidFill>
                </a:rPr>
                <a:t>Identificar estereotipos en los temas abordados en relación con hombres y mujeres, por ejemplo, si a los hombres se les asocia más con temas de seguridad o a las mujeres con temas familiares.</a:t>
              </a:r>
              <a:endParaRPr sz="1700" b="1">
                <a:solidFill>
                  <a:schemeClr val="dk1"/>
                </a:solidFill>
              </a:endParaRPr>
            </a:p>
            <a:p>
              <a:pPr marL="0" lvl="0" indent="0" algn="ctr" rtl="0">
                <a:lnSpc>
                  <a:spcPct val="115000"/>
                </a:lnSpc>
                <a:spcBef>
                  <a:spcPts val="800"/>
                </a:spcBef>
                <a:spcAft>
                  <a:spcPts val="2100"/>
                </a:spcAft>
                <a:buNone/>
              </a:pPr>
              <a:endParaRPr sz="1100">
                <a:solidFill>
                  <a:srgbClr val="FFFFFF"/>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fffdf82e26_0_22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s-MX"/>
              <a:t>Colaboración entre organismos reguladores, medios de comunicación y sociedad civil</a:t>
            </a:r>
            <a:endParaRPr/>
          </a:p>
        </p:txBody>
      </p:sp>
      <p:sp>
        <p:nvSpPr>
          <p:cNvPr id="199" name="Google Shape;199;g2fffdf82e26_0_226"/>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lnSpcReduction="20000"/>
          </a:bodyPr>
          <a:lstStyle/>
          <a:p>
            <a:pPr marL="0" lvl="0" indent="0" algn="l" rtl="0">
              <a:spcBef>
                <a:spcPts val="1200"/>
              </a:spcBef>
              <a:spcAft>
                <a:spcPts val="0"/>
              </a:spcAft>
              <a:buNone/>
            </a:pPr>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Desarrollar directrices específicas que promuevan una cobertura mediática equitativa sin sesgos de género, con criterios para garantizar igualdad en el tiempo y espacio para candidatas y candidatos. </a:t>
            </a:r>
            <a:endParaRPr sz="2100" b="1">
              <a:solidFill>
                <a:schemeClr val="dk1"/>
              </a:solidFill>
              <a:latin typeface="Arial"/>
              <a:ea typeface="Arial"/>
              <a:cs typeface="Arial"/>
              <a:sym typeface="Arial"/>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Capacitar a periodistas sobre la importancia de la cobertura equitativa, libre de estereotipos, cualquier tipo de discriminación o sesgos.</a:t>
            </a:r>
            <a:endParaRPr sz="2100" b="1">
              <a:solidFill>
                <a:schemeClr val="dk1"/>
              </a:solidFill>
              <a:latin typeface="Arial"/>
              <a:ea typeface="Arial"/>
              <a:cs typeface="Arial"/>
              <a:sym typeface="Arial"/>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Formar alianzas con organizaciones de la sociedad civil, sobre todo con los especializados en derechos de las mujeres, para crear observatorios ciudadanos que complementen los esfuerzos de la vigilancia institucional.</a:t>
            </a:r>
            <a:endParaRPr sz="2100" b="1">
              <a:solidFill>
                <a:schemeClr val="dk1"/>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ffdf82e26_0_23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just" rtl="0">
              <a:spcBef>
                <a:spcPts val="0"/>
              </a:spcBef>
              <a:spcAft>
                <a:spcPts val="0"/>
              </a:spcAft>
              <a:buNone/>
            </a:pPr>
            <a:r>
              <a:rPr lang="es-MX"/>
              <a:t>El papel de las plataformas digitales y redes sociales en la cobertura paritaria</a:t>
            </a:r>
            <a:endParaRPr/>
          </a:p>
        </p:txBody>
      </p:sp>
      <p:sp>
        <p:nvSpPr>
          <p:cNvPr id="205" name="Google Shape;205;g2fffdf82e26_0_231"/>
          <p:cNvSpPr txBox="1">
            <a:spLocks noGrp="1"/>
          </p:cNvSpPr>
          <p:nvPr>
            <p:ph type="body" idx="1"/>
          </p:nvPr>
        </p:nvSpPr>
        <p:spPr>
          <a:xfrm>
            <a:off x="958650" y="1737400"/>
            <a:ext cx="10502700" cy="4456500"/>
          </a:xfrm>
          <a:prstGeom prst="rect">
            <a:avLst/>
          </a:prstGeom>
        </p:spPr>
        <p:txBody>
          <a:bodyPr spcFirstLastPara="1" wrap="square" lIns="0" tIns="45700" rIns="0" bIns="45700" anchor="t" anchorCtr="0">
            <a:normAutofit/>
          </a:bodyPr>
          <a:lstStyle/>
          <a:p>
            <a:pPr marL="0" lvl="0" indent="0" algn="l" rtl="0">
              <a:lnSpc>
                <a:spcPct val="150000"/>
              </a:lnSpc>
              <a:spcBef>
                <a:spcPts val="0"/>
              </a:spcBef>
              <a:spcAft>
                <a:spcPts val="0"/>
              </a:spcAft>
              <a:buNone/>
            </a:pPr>
            <a:endParaRPr sz="1870" b="1">
              <a:solidFill>
                <a:schemeClr val="dk1"/>
              </a:solidFill>
              <a:latin typeface="Arial"/>
              <a:ea typeface="Arial"/>
              <a:cs typeface="Arial"/>
              <a:sym typeface="Arial"/>
            </a:endParaRPr>
          </a:p>
          <a:p>
            <a:pPr marL="457200" lvl="0" indent="-353758" algn="l" rtl="0">
              <a:lnSpc>
                <a:spcPct val="150000"/>
              </a:lnSpc>
              <a:spcBef>
                <a:spcPts val="800"/>
              </a:spcBef>
              <a:spcAft>
                <a:spcPts val="0"/>
              </a:spcAft>
              <a:buClr>
                <a:schemeClr val="dk1"/>
              </a:buClr>
              <a:buSzPts val="1971"/>
              <a:buFont typeface="Arial"/>
              <a:buChar char="●"/>
            </a:pPr>
            <a:r>
              <a:rPr lang="es-MX" sz="1970" b="1">
                <a:solidFill>
                  <a:schemeClr val="dk1"/>
                </a:solidFill>
                <a:latin typeface="Arial"/>
                <a:ea typeface="Arial"/>
                <a:cs typeface="Arial"/>
                <a:sym typeface="Arial"/>
              </a:rPr>
              <a:t>Ofrecen un espacio que puede amplificar las coberturas mediáticas tradicionales. </a:t>
            </a:r>
            <a:endParaRPr sz="1970" b="1">
              <a:solidFill>
                <a:schemeClr val="dk1"/>
              </a:solidFill>
              <a:latin typeface="Arial"/>
              <a:ea typeface="Arial"/>
              <a:cs typeface="Arial"/>
              <a:sym typeface="Arial"/>
            </a:endParaRPr>
          </a:p>
          <a:p>
            <a:pPr marL="457200" lvl="0" indent="-353758" algn="l" rtl="0">
              <a:lnSpc>
                <a:spcPct val="150000"/>
              </a:lnSpc>
              <a:spcBef>
                <a:spcPts val="0"/>
              </a:spcBef>
              <a:spcAft>
                <a:spcPts val="0"/>
              </a:spcAft>
              <a:buClr>
                <a:schemeClr val="dk1"/>
              </a:buClr>
              <a:buSzPts val="1971"/>
              <a:buFont typeface="Arial"/>
              <a:buChar char="●"/>
            </a:pPr>
            <a:r>
              <a:rPr lang="es-MX" sz="1970" b="1">
                <a:solidFill>
                  <a:schemeClr val="dk1"/>
                </a:solidFill>
                <a:latin typeface="Arial"/>
                <a:ea typeface="Arial"/>
                <a:cs typeface="Arial"/>
                <a:sym typeface="Arial"/>
              </a:rPr>
              <a:t>Permiten a las y los candidatos acceder de manera directa a la ciudadanía sin necesidad de intermediarios, lo que puede equilibrar la exposición entre hombres y mujeres. </a:t>
            </a:r>
            <a:endParaRPr sz="1970" b="1">
              <a:solidFill>
                <a:schemeClr val="dk1"/>
              </a:solidFill>
              <a:latin typeface="Arial"/>
              <a:ea typeface="Arial"/>
              <a:cs typeface="Arial"/>
              <a:sym typeface="Arial"/>
            </a:endParaRPr>
          </a:p>
          <a:p>
            <a:pPr marL="457200" lvl="0" indent="-353758" algn="l" rtl="0">
              <a:lnSpc>
                <a:spcPct val="150000"/>
              </a:lnSpc>
              <a:spcBef>
                <a:spcPts val="0"/>
              </a:spcBef>
              <a:spcAft>
                <a:spcPts val="0"/>
              </a:spcAft>
              <a:buClr>
                <a:schemeClr val="dk1"/>
              </a:buClr>
              <a:buSzPts val="1971"/>
              <a:buFont typeface="Arial"/>
              <a:buChar char="●"/>
            </a:pPr>
            <a:r>
              <a:rPr lang="es-MX" sz="1970" b="1">
                <a:solidFill>
                  <a:schemeClr val="dk1"/>
                </a:solidFill>
                <a:latin typeface="Arial"/>
                <a:ea typeface="Arial"/>
                <a:cs typeface="Arial"/>
                <a:sym typeface="Arial"/>
              </a:rPr>
              <a:t>Ofertan campañas publicitarias personalizadas dirigidas a audiencias específicas. </a:t>
            </a:r>
            <a:endParaRPr sz="1970" b="1">
              <a:solidFill>
                <a:schemeClr val="dk1"/>
              </a:solidFill>
              <a:latin typeface="Arial"/>
              <a:ea typeface="Arial"/>
              <a:cs typeface="Arial"/>
              <a:sym typeface="Arial"/>
            </a:endParaRPr>
          </a:p>
          <a:p>
            <a:pPr marL="457200" lvl="0" indent="0" algn="l" rtl="0">
              <a:lnSpc>
                <a:spcPct val="150000"/>
              </a:lnSpc>
              <a:spcBef>
                <a:spcPts val="800"/>
              </a:spcBef>
              <a:spcAft>
                <a:spcPts val="800"/>
              </a:spcAft>
              <a:buNone/>
            </a:pPr>
            <a:endParaRPr sz="3171" b="1">
              <a:latin typeface="Arial"/>
              <a:ea typeface="Arial"/>
              <a:cs typeface="Arial"/>
              <a:sym typeface="Arial"/>
            </a:endParaRPr>
          </a:p>
        </p:txBody>
      </p:sp>
      <p:pic>
        <p:nvPicPr>
          <p:cNvPr id="206" name="Google Shape;206;g2fffdf82e26_0_231"/>
          <p:cNvPicPr preferRelativeResize="0"/>
          <p:nvPr/>
        </p:nvPicPr>
        <p:blipFill>
          <a:blip r:embed="rId3">
            <a:alphaModFix/>
          </a:blip>
          <a:stretch>
            <a:fillRect/>
          </a:stretch>
        </p:blipFill>
        <p:spPr>
          <a:xfrm>
            <a:off x="958650" y="4545800"/>
            <a:ext cx="3288200" cy="1777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fffdf82e26_0_23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El papel de las plataformas digitales y redes sociales en la cobertura paritaria</a:t>
            </a:r>
            <a:endParaRPr/>
          </a:p>
        </p:txBody>
      </p:sp>
      <p:sp>
        <p:nvSpPr>
          <p:cNvPr id="212" name="Google Shape;212;g2fffdf82e26_0_236"/>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457200" lvl="0" indent="-372808" algn="l" rtl="0">
              <a:lnSpc>
                <a:spcPct val="150000"/>
              </a:lnSpc>
              <a:spcBef>
                <a:spcPts val="0"/>
              </a:spcBef>
              <a:spcAft>
                <a:spcPts val="0"/>
              </a:spcAft>
              <a:buClr>
                <a:schemeClr val="dk1"/>
              </a:buClr>
              <a:buSzPts val="2271"/>
              <a:buFont typeface="Arial"/>
              <a:buChar char="●"/>
            </a:pPr>
            <a:r>
              <a:rPr lang="es-MX" sz="2271" b="1">
                <a:solidFill>
                  <a:schemeClr val="dk1"/>
                </a:solidFill>
                <a:latin typeface="Arial"/>
                <a:ea typeface="Arial"/>
                <a:cs typeface="Arial"/>
                <a:sym typeface="Arial"/>
              </a:rPr>
              <a:t>Impulsan debates públicos a través de encuestas, transmisiones en vivo y debates digitales. </a:t>
            </a:r>
            <a:endParaRPr sz="2271" b="1">
              <a:solidFill>
                <a:schemeClr val="dk1"/>
              </a:solidFill>
              <a:latin typeface="Arial"/>
              <a:ea typeface="Arial"/>
              <a:cs typeface="Arial"/>
              <a:sym typeface="Arial"/>
            </a:endParaRPr>
          </a:p>
          <a:p>
            <a:pPr marL="457200" lvl="0" indent="-372808" algn="l" rtl="0">
              <a:lnSpc>
                <a:spcPct val="150000"/>
              </a:lnSpc>
              <a:spcBef>
                <a:spcPts val="0"/>
              </a:spcBef>
              <a:spcAft>
                <a:spcPts val="0"/>
              </a:spcAft>
              <a:buClr>
                <a:schemeClr val="dk1"/>
              </a:buClr>
              <a:buSzPts val="2271"/>
              <a:buFont typeface="Arial"/>
              <a:buChar char="●"/>
            </a:pPr>
            <a:r>
              <a:rPr lang="es-MX" sz="2271" b="1">
                <a:solidFill>
                  <a:schemeClr val="dk1"/>
                </a:solidFill>
                <a:latin typeface="Arial"/>
                <a:ea typeface="Arial"/>
                <a:cs typeface="Arial"/>
                <a:sym typeface="Arial"/>
              </a:rPr>
              <a:t>Toleran patrones discriminatorios en conversaciones o en publicidad política. Recordemos que gran parte de los casos de violencia política contra las mujeres en razón de género suceden en las redes sociales. </a:t>
            </a:r>
            <a:endParaRPr sz="2271" b="1">
              <a:solidFill>
                <a:schemeClr val="dk1"/>
              </a:solidFill>
              <a:latin typeface="Arial"/>
              <a:ea typeface="Arial"/>
              <a:cs typeface="Arial"/>
              <a:sym typeface="Arial"/>
            </a:endParaRPr>
          </a:p>
          <a:p>
            <a:pPr marL="457200" lvl="0" indent="-372808" algn="l" rtl="0">
              <a:lnSpc>
                <a:spcPct val="150000"/>
              </a:lnSpc>
              <a:spcBef>
                <a:spcPts val="0"/>
              </a:spcBef>
              <a:spcAft>
                <a:spcPts val="0"/>
              </a:spcAft>
              <a:buClr>
                <a:schemeClr val="dk1"/>
              </a:buClr>
              <a:buSzPts val="2271"/>
              <a:buFont typeface="Arial"/>
              <a:buChar char="●"/>
            </a:pPr>
            <a:r>
              <a:rPr lang="es-MX" sz="2271" b="1">
                <a:solidFill>
                  <a:schemeClr val="dk1"/>
                </a:solidFill>
                <a:latin typeface="Arial"/>
                <a:ea typeface="Arial"/>
                <a:cs typeface="Arial"/>
                <a:sym typeface="Arial"/>
              </a:rPr>
              <a:t> Suele proliferar la desinformación en ellas.</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fffdf82e26_0_24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just" rtl="0">
              <a:spcBef>
                <a:spcPts val="0"/>
              </a:spcBef>
              <a:spcAft>
                <a:spcPts val="0"/>
              </a:spcAft>
              <a:buSzPts val="990"/>
              <a:buNone/>
            </a:pPr>
            <a:r>
              <a:rPr lang="es-MX" sz="4120"/>
              <a:t>¿Qué permite el monitoreo de medios con perspectiva de género a los partidos políticos?</a:t>
            </a:r>
            <a:endParaRPr sz="4120"/>
          </a:p>
        </p:txBody>
      </p:sp>
      <p:sp>
        <p:nvSpPr>
          <p:cNvPr id="218" name="Google Shape;218;g2fffdf82e26_0_241"/>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fontScale="92500"/>
          </a:bodyPr>
          <a:lstStyle/>
          <a:p>
            <a:pPr marL="0" lvl="0" indent="0" algn="l" rtl="0">
              <a:spcBef>
                <a:spcPts val="1200"/>
              </a:spcBef>
              <a:spcAft>
                <a:spcPts val="0"/>
              </a:spcAft>
              <a:buNone/>
            </a:pPr>
            <a:endParaRPr/>
          </a:p>
          <a:p>
            <a:pPr marL="0" lvl="0" indent="0" algn="l" rtl="0">
              <a:lnSpc>
                <a:spcPct val="150000"/>
              </a:lnSpc>
              <a:spcBef>
                <a:spcPts val="0"/>
              </a:spcBef>
              <a:spcAft>
                <a:spcPts val="0"/>
              </a:spcAft>
              <a:buNone/>
            </a:pPr>
            <a:endParaRPr sz="1200">
              <a:solidFill>
                <a:schemeClr val="dk1"/>
              </a:solidFill>
              <a:latin typeface="Arial"/>
              <a:ea typeface="Arial"/>
              <a:cs typeface="Arial"/>
              <a:sym typeface="Arial"/>
            </a:endParaRPr>
          </a:p>
          <a:p>
            <a:pPr marL="457200" lvl="0" indent="-357822" algn="l" rtl="0">
              <a:lnSpc>
                <a:spcPct val="150000"/>
              </a:lnSpc>
              <a:spcBef>
                <a:spcPts val="800"/>
              </a:spcBef>
              <a:spcAft>
                <a:spcPts val="0"/>
              </a:spcAft>
              <a:buClr>
                <a:schemeClr val="dk1"/>
              </a:buClr>
              <a:buSzPct val="100000"/>
              <a:buFont typeface="Arial"/>
              <a:buChar char="●"/>
            </a:pPr>
            <a:r>
              <a:rPr lang="es-MX" sz="2200" b="1">
                <a:solidFill>
                  <a:schemeClr val="dk1"/>
                </a:solidFill>
                <a:latin typeface="Arial"/>
                <a:ea typeface="Arial"/>
                <a:cs typeface="Arial"/>
                <a:sym typeface="Arial"/>
              </a:rPr>
              <a:t>Identificar y abordar desigualdades internas y externas en la cobertura mediática. </a:t>
            </a:r>
            <a:endParaRPr sz="2200" b="1">
              <a:solidFill>
                <a:schemeClr val="dk1"/>
              </a:solidFill>
              <a:latin typeface="Arial"/>
              <a:ea typeface="Arial"/>
              <a:cs typeface="Arial"/>
              <a:sym typeface="Arial"/>
            </a:endParaRPr>
          </a:p>
          <a:p>
            <a:pPr marL="457200" lvl="0" indent="-357822" algn="l" rtl="0">
              <a:lnSpc>
                <a:spcPct val="150000"/>
              </a:lnSpc>
              <a:spcBef>
                <a:spcPts val="0"/>
              </a:spcBef>
              <a:spcAft>
                <a:spcPts val="0"/>
              </a:spcAft>
              <a:buClr>
                <a:schemeClr val="dk1"/>
              </a:buClr>
              <a:buSzPct val="100000"/>
              <a:buFont typeface="Arial"/>
              <a:buChar char="●"/>
            </a:pPr>
            <a:r>
              <a:rPr lang="es-MX" sz="2200" b="1">
                <a:solidFill>
                  <a:schemeClr val="dk1"/>
                </a:solidFill>
                <a:latin typeface="Arial"/>
                <a:ea typeface="Arial"/>
                <a:cs typeface="Arial"/>
                <a:sym typeface="Arial"/>
              </a:rPr>
              <a:t>Comparar la frecuencia de menciones, el tono de la cobertura y los temas específicos en los que se mencionan a sus candidatas y candidatos. </a:t>
            </a:r>
            <a:endParaRPr sz="2200" b="1">
              <a:solidFill>
                <a:schemeClr val="dk1"/>
              </a:solidFill>
              <a:latin typeface="Arial"/>
              <a:ea typeface="Arial"/>
              <a:cs typeface="Arial"/>
              <a:sym typeface="Arial"/>
            </a:endParaRPr>
          </a:p>
          <a:p>
            <a:pPr marL="457200" lvl="0" indent="-357822" algn="l" rtl="0">
              <a:lnSpc>
                <a:spcPct val="150000"/>
              </a:lnSpc>
              <a:spcBef>
                <a:spcPts val="0"/>
              </a:spcBef>
              <a:spcAft>
                <a:spcPts val="0"/>
              </a:spcAft>
              <a:buClr>
                <a:schemeClr val="dk1"/>
              </a:buClr>
              <a:buSzPct val="100000"/>
              <a:buFont typeface="Arial"/>
              <a:buChar char="●"/>
            </a:pPr>
            <a:r>
              <a:rPr lang="es-MX" sz="2200" b="1">
                <a:solidFill>
                  <a:schemeClr val="dk1"/>
                </a:solidFill>
                <a:latin typeface="Arial"/>
                <a:ea typeface="Arial"/>
                <a:cs typeface="Arial"/>
                <a:sym typeface="Arial"/>
              </a:rPr>
              <a:t>Detectar desequilibrios que los afectan mediáticamente y detectar áreas donde necesiten reforzar la comunicación de sus candidatas.</a:t>
            </a:r>
            <a:endParaRPr sz="2200" b="1">
              <a:solidFill>
                <a:schemeClr val="dk1"/>
              </a:solidFill>
              <a:latin typeface="Arial"/>
              <a:ea typeface="Arial"/>
              <a:cs typeface="Arial"/>
              <a:sym typeface="Arial"/>
            </a:endParaRPr>
          </a:p>
          <a:p>
            <a:pPr marL="0" lvl="0" indent="0" algn="l" rtl="0">
              <a:lnSpc>
                <a:spcPct val="150000"/>
              </a:lnSpc>
              <a:spcBef>
                <a:spcPts val="800"/>
              </a:spcBef>
              <a:spcAft>
                <a:spcPts val="800"/>
              </a:spcAft>
              <a:buClr>
                <a:schemeClr val="dk1"/>
              </a:buClr>
              <a:buSzPct val="55000"/>
              <a:buFont typeface="Arial"/>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fffdf82e26_0_24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just" rtl="0">
              <a:spcBef>
                <a:spcPts val="0"/>
              </a:spcBef>
              <a:spcAft>
                <a:spcPts val="0"/>
              </a:spcAft>
              <a:buSzPts val="990"/>
              <a:buNone/>
            </a:pPr>
            <a:r>
              <a:rPr lang="es-MX" sz="4120"/>
              <a:t>¿Qué permite el monitoreo de medios con perspectiva de género a los partidos políticos?</a:t>
            </a:r>
            <a:endParaRPr sz="4120"/>
          </a:p>
        </p:txBody>
      </p:sp>
      <p:sp>
        <p:nvSpPr>
          <p:cNvPr id="224" name="Google Shape;224;g2fffdf82e26_0_246"/>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Concientizar a sus equipos sobre la importancia de una cobertura equitativa.</a:t>
            </a:r>
            <a:endParaRPr sz="2100" b="1">
              <a:solidFill>
                <a:schemeClr val="dk1"/>
              </a:solidFill>
              <a:latin typeface="Arial"/>
              <a:ea typeface="Arial"/>
              <a:cs typeface="Arial"/>
              <a:sym typeface="Arial"/>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 Implementar políticas internas de paridad que aseguren a sus candidatas recibir recursos y apoyo equitativo en términos de publicidad, espacios en medios y presencia en plataformas digitales.</a:t>
            </a:r>
            <a:endParaRPr sz="2100" b="1">
              <a:solidFill>
                <a:schemeClr val="dk1"/>
              </a:solidFill>
              <a:latin typeface="Arial"/>
              <a:ea typeface="Arial"/>
              <a:cs typeface="Arial"/>
              <a:sym typeface="Arial"/>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Empoderar a sus candidatas a través de la formación mediática </a:t>
            </a:r>
            <a:endParaRPr sz="29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fffdf82e26_0_25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Los retos del monitoreo de medios con perspectiva de género</a:t>
            </a:r>
            <a:endParaRPr/>
          </a:p>
        </p:txBody>
      </p:sp>
      <p:sp>
        <p:nvSpPr>
          <p:cNvPr id="230" name="Google Shape;230;g2fffdf82e26_0_251"/>
          <p:cNvSpPr txBox="1">
            <a:spLocks noGrp="1"/>
          </p:cNvSpPr>
          <p:nvPr>
            <p:ph type="body" idx="1"/>
          </p:nvPr>
        </p:nvSpPr>
        <p:spPr>
          <a:xfrm>
            <a:off x="1097280" y="1737409"/>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0" lvl="0" indent="0" algn="just" rtl="0">
              <a:spcBef>
                <a:spcPts val="1200"/>
              </a:spcBef>
              <a:spcAft>
                <a:spcPts val="0"/>
              </a:spcAft>
              <a:buNone/>
            </a:pPr>
            <a:endParaRPr sz="2400"/>
          </a:p>
          <a:p>
            <a:pPr marL="0" lvl="0" indent="0" algn="just" rtl="0">
              <a:lnSpc>
                <a:spcPct val="150000"/>
              </a:lnSpc>
              <a:spcBef>
                <a:spcPts val="0"/>
              </a:spcBef>
              <a:spcAft>
                <a:spcPts val="800"/>
              </a:spcAft>
              <a:buClr>
                <a:schemeClr val="dk1"/>
              </a:buClr>
              <a:buSzPts val="1100"/>
              <a:buFont typeface="Arial"/>
              <a:buNone/>
            </a:pPr>
            <a:r>
              <a:rPr lang="es-MX" sz="2300" b="1">
                <a:solidFill>
                  <a:schemeClr val="dk1"/>
                </a:solidFill>
                <a:latin typeface="Arial"/>
                <a:ea typeface="Arial"/>
                <a:cs typeface="Arial"/>
                <a:sym typeface="Arial"/>
              </a:rPr>
              <a:t>El monitoreo de medios enfrenta diversos retos actualmente, como los recursos limitados y la falta de capacidad técnica o tecnológica para llevarlos a cabo de manera eficiente. Además, el riesgo de desinformación es latente debido a la proliferación de medios digitales no regulados que surgen de la nada en redes sociales durante los procesos electorales. </a:t>
            </a:r>
            <a:endParaRPr sz="31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e08d6b786a_0_23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4800"/>
              <a:buNone/>
            </a:pPr>
            <a:r>
              <a:rPr lang="es-MX" sz="5000"/>
              <a:t>Monitoreo de medios con perspectiva de género</a:t>
            </a:r>
            <a:endParaRPr/>
          </a:p>
        </p:txBody>
      </p:sp>
      <p:sp>
        <p:nvSpPr>
          <p:cNvPr id="111" name="Google Shape;111;g2e08d6b786a_0_237"/>
          <p:cNvSpPr txBox="1">
            <a:spLocks noGrp="1"/>
          </p:cNvSpPr>
          <p:nvPr>
            <p:ph type="body" idx="1"/>
          </p:nvPr>
        </p:nvSpPr>
        <p:spPr>
          <a:xfrm>
            <a:off x="901825" y="1845725"/>
            <a:ext cx="10538700" cy="4183800"/>
          </a:xfrm>
          <a:prstGeom prst="rect">
            <a:avLst/>
          </a:prstGeom>
          <a:noFill/>
          <a:ln>
            <a:noFill/>
          </a:ln>
        </p:spPr>
        <p:txBody>
          <a:bodyPr spcFirstLastPara="1" wrap="square" lIns="0" tIns="45700" rIns="0" bIns="45700" anchor="t" anchorCtr="0">
            <a:normAutofit fontScale="25000" lnSpcReduction="20000"/>
          </a:bodyPr>
          <a:lstStyle/>
          <a:p>
            <a:pPr marL="457200" lvl="0" indent="0" algn="just" rtl="0">
              <a:lnSpc>
                <a:spcPct val="150000"/>
              </a:lnSpc>
              <a:spcBef>
                <a:spcPts val="995"/>
              </a:spcBef>
              <a:spcAft>
                <a:spcPts val="0"/>
              </a:spcAft>
              <a:buNone/>
            </a:pPr>
            <a:endParaRPr sz="4500">
              <a:solidFill>
                <a:schemeClr val="dk1"/>
              </a:solidFill>
              <a:latin typeface="Arial"/>
              <a:ea typeface="Arial"/>
              <a:cs typeface="Arial"/>
              <a:sym typeface="Arial"/>
            </a:endParaRPr>
          </a:p>
          <a:p>
            <a:pPr marL="457200" lvl="0" indent="0" algn="just" rtl="0">
              <a:lnSpc>
                <a:spcPct val="150000"/>
              </a:lnSpc>
              <a:spcBef>
                <a:spcPts val="995"/>
              </a:spcBef>
              <a:spcAft>
                <a:spcPts val="0"/>
              </a:spcAft>
              <a:buNone/>
            </a:pPr>
            <a:r>
              <a:rPr lang="es-MX" sz="8400" b="1">
                <a:solidFill>
                  <a:schemeClr val="dk1"/>
                </a:solidFill>
                <a:latin typeface="Arial"/>
                <a:ea typeface="Arial"/>
                <a:cs typeface="Arial"/>
                <a:sym typeface="Arial"/>
              </a:rPr>
              <a:t>Los medios de comunicación juegan un papel fundamental en el país y en el mundo. Reportan el conjunto de hechos que ocurren, alertan de ciertos temas y son capaces de movilizar a la ciudadanía a favor o en contra de una u otra causa.</a:t>
            </a:r>
            <a:endParaRPr sz="8400" b="1">
              <a:solidFill>
                <a:schemeClr val="dk1"/>
              </a:solidFill>
              <a:latin typeface="Arial"/>
              <a:ea typeface="Arial"/>
              <a:cs typeface="Arial"/>
              <a:sym typeface="Arial"/>
            </a:endParaRPr>
          </a:p>
          <a:p>
            <a:pPr marL="457200" lvl="0" indent="0" algn="just" rtl="0">
              <a:lnSpc>
                <a:spcPct val="150000"/>
              </a:lnSpc>
              <a:spcBef>
                <a:spcPts val="995"/>
              </a:spcBef>
              <a:spcAft>
                <a:spcPts val="0"/>
              </a:spcAft>
              <a:buNone/>
            </a:pPr>
            <a:r>
              <a:rPr lang="es-MX" sz="8400" b="1">
                <a:solidFill>
                  <a:schemeClr val="dk1"/>
                </a:solidFill>
                <a:latin typeface="Arial"/>
                <a:ea typeface="Arial"/>
                <a:cs typeface="Arial"/>
                <a:sym typeface="Arial"/>
              </a:rPr>
              <a:t>Diversos estudios revelan que las mujeres que quieren competir por un puesto público enfrentan menores niveles de cobertura informativa. A las candidatas no sólo se les discrimina y se les trata de manera distinta que a los candidatos hombres, sino que tienen menor presencia en medios de comunicación.</a:t>
            </a:r>
            <a:endParaRPr sz="8400" b="1">
              <a:latin typeface="Arial"/>
              <a:ea typeface="Arial"/>
              <a:cs typeface="Arial"/>
              <a:sym typeface="Arial"/>
            </a:endParaRPr>
          </a:p>
          <a:p>
            <a:pPr marL="457200" lvl="0" indent="0" algn="l" rtl="0">
              <a:lnSpc>
                <a:spcPct val="90000"/>
              </a:lnSpc>
              <a:spcBef>
                <a:spcPts val="1200"/>
              </a:spcBef>
              <a:spcAft>
                <a:spcPts val="0"/>
              </a:spcAft>
              <a:buSzPct val="85714"/>
              <a:buNone/>
            </a:pPr>
            <a:endParaRPr sz="2100" b="1"/>
          </a:p>
          <a:p>
            <a:pPr marL="457200" lvl="0" indent="0" algn="l" rtl="0">
              <a:lnSpc>
                <a:spcPct val="90000"/>
              </a:lnSpc>
              <a:spcBef>
                <a:spcPts val="1200"/>
              </a:spcBef>
              <a:spcAft>
                <a:spcPts val="0"/>
              </a:spcAft>
              <a:buNone/>
            </a:pPr>
            <a:endParaRPr b="1"/>
          </a:p>
          <a:p>
            <a:pPr marL="457200" lvl="0" indent="0" algn="l" rtl="0">
              <a:lnSpc>
                <a:spcPct val="90000"/>
              </a:lnSpc>
              <a:spcBef>
                <a:spcPts val="1200"/>
              </a:spcBef>
              <a:spcAft>
                <a:spcPts val="0"/>
              </a:spcAft>
              <a:buSzPct val="90000"/>
              <a:buNone/>
            </a:pPr>
            <a:endParaRPr b="1"/>
          </a:p>
          <a:p>
            <a:pPr marL="457200" lvl="0" indent="-228600" algn="l" rtl="0">
              <a:lnSpc>
                <a:spcPct val="90000"/>
              </a:lnSpc>
              <a:spcBef>
                <a:spcPts val="1200"/>
              </a:spcBef>
              <a:spcAft>
                <a:spcPts val="0"/>
              </a:spcAft>
              <a:buSzPct val="9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fffdf82e26_0_25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Conclusión</a:t>
            </a:r>
            <a:endParaRPr/>
          </a:p>
        </p:txBody>
      </p:sp>
      <p:sp>
        <p:nvSpPr>
          <p:cNvPr id="236" name="Google Shape;236;g2fffdf82e26_0_256"/>
          <p:cNvSpPr txBox="1">
            <a:spLocks noGrp="1"/>
          </p:cNvSpPr>
          <p:nvPr>
            <p:ph type="body" idx="1"/>
          </p:nvPr>
        </p:nvSpPr>
        <p:spPr>
          <a:xfrm>
            <a:off x="408975" y="1845725"/>
            <a:ext cx="11304300" cy="4320300"/>
          </a:xfrm>
          <a:prstGeom prst="rect">
            <a:avLst/>
          </a:prstGeom>
        </p:spPr>
        <p:txBody>
          <a:bodyPr spcFirstLastPara="1" wrap="square" lIns="0" tIns="45700" rIns="0" bIns="45700" anchor="t" anchorCtr="0">
            <a:normAutofit lnSpcReduction="10000"/>
          </a:bodyPr>
          <a:lstStyle/>
          <a:p>
            <a:pPr marL="0" lvl="0" indent="0" algn="l" rtl="0">
              <a:spcBef>
                <a:spcPts val="1200"/>
              </a:spcBef>
              <a:spcAft>
                <a:spcPts val="0"/>
              </a:spcAft>
              <a:buNone/>
            </a:pPr>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El uso de la tecnología para el monitoreo de medios en las campañas electorales es una herramienta fundamental para registrar el material periodístico, sin embargo hace falta la intervención de un recurso humano que se dedique a la interpretación de éstas cifras, con la finalidad de conocer específicamente los avances que hemos tenido. </a:t>
            </a:r>
            <a:endParaRPr sz="2100" b="1">
              <a:solidFill>
                <a:schemeClr val="dk1"/>
              </a:solidFill>
              <a:latin typeface="Arial"/>
              <a:ea typeface="Arial"/>
              <a:cs typeface="Arial"/>
              <a:sym typeface="Arial"/>
            </a:endParaRPr>
          </a:p>
          <a:p>
            <a:pPr marL="457200" lvl="0" indent="-361950" algn="just" rtl="0">
              <a:lnSpc>
                <a:spcPct val="150000"/>
              </a:lnSpc>
              <a:spcBef>
                <a:spcPts val="0"/>
              </a:spcBef>
              <a:spcAft>
                <a:spcPts val="0"/>
              </a:spcAft>
              <a:buClr>
                <a:schemeClr val="dk1"/>
              </a:buClr>
              <a:buSzPts val="2100"/>
              <a:buFont typeface="Arial"/>
              <a:buChar char="●"/>
            </a:pPr>
            <a:r>
              <a:rPr lang="es-MX" sz="2100" b="1">
                <a:solidFill>
                  <a:schemeClr val="dk1"/>
                </a:solidFill>
                <a:latin typeface="Arial"/>
                <a:ea typeface="Arial"/>
                <a:cs typeface="Arial"/>
                <a:sym typeface="Arial"/>
              </a:rPr>
              <a:t>A las mujeres les es más difícil dar a conocer sus logros, sus propuestas a la ciudadanía y aunque se ha trabajado en ello, se debe reforzar la lucha para proteger y garantizar la igualdad en los medios para las aspirantes a un puesto o las propias candidatas</a:t>
            </a:r>
            <a:r>
              <a:rPr lang="es-MX" sz="2100">
                <a:solidFill>
                  <a:schemeClr val="dk1"/>
                </a:solidFill>
                <a:latin typeface="Arial"/>
                <a:ea typeface="Arial"/>
                <a:cs typeface="Arial"/>
                <a:sym typeface="Arial"/>
              </a:rPr>
              <a:t>.</a:t>
            </a:r>
            <a:endParaRPr sz="2100" b="1">
              <a:solidFill>
                <a:schemeClr val="dk1"/>
              </a:solidFill>
              <a:latin typeface="Arial"/>
              <a:ea typeface="Arial"/>
              <a:cs typeface="Arial"/>
              <a:sym typeface="Arial"/>
            </a:endParaRPr>
          </a:p>
        </p:txBody>
      </p:sp>
      <p:pic>
        <p:nvPicPr>
          <p:cNvPr id="237" name="Google Shape;237;g2fffdf82e26_0_256"/>
          <p:cNvPicPr preferRelativeResize="0"/>
          <p:nvPr/>
        </p:nvPicPr>
        <p:blipFill>
          <a:blip r:embed="rId3">
            <a:alphaModFix/>
          </a:blip>
          <a:stretch>
            <a:fillRect/>
          </a:stretch>
        </p:blipFill>
        <p:spPr>
          <a:xfrm>
            <a:off x="7984775" y="0"/>
            <a:ext cx="2818675" cy="17931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1096549" y="308482"/>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dk1"/>
              </a:buClr>
              <a:buSzPts val="4800"/>
              <a:buFont typeface="Arial"/>
              <a:buNone/>
            </a:pPr>
            <a:r>
              <a:rPr lang="es-MX" sz="4600">
                <a:solidFill>
                  <a:schemeClr val="dk1"/>
                </a:solidFill>
                <a:latin typeface="Arial"/>
                <a:ea typeface="Arial"/>
                <a:cs typeface="Arial"/>
                <a:sym typeface="Arial"/>
              </a:rPr>
              <a:t>Gracias</a:t>
            </a:r>
            <a:endParaRPr sz="4600">
              <a:solidFill>
                <a:schemeClr val="dk1"/>
              </a:solidFill>
              <a:latin typeface="Arial"/>
              <a:ea typeface="Arial"/>
              <a:cs typeface="Arial"/>
              <a:sym typeface="Arial"/>
            </a:endParaRPr>
          </a:p>
        </p:txBody>
      </p:sp>
      <p:sp>
        <p:nvSpPr>
          <p:cNvPr id="243" name="Google Shape;243;p18"/>
          <p:cNvSpPr txBox="1">
            <a:spLocks noGrp="1"/>
          </p:cNvSpPr>
          <p:nvPr>
            <p:ph type="body" idx="1"/>
          </p:nvPr>
        </p:nvSpPr>
        <p:spPr>
          <a:xfrm>
            <a:off x="3384831" y="2254003"/>
            <a:ext cx="5858997" cy="3178992"/>
          </a:xfrm>
          <a:prstGeom prst="rect">
            <a:avLst/>
          </a:prstGeom>
          <a:noFill/>
          <a:ln>
            <a:noFill/>
          </a:ln>
        </p:spPr>
        <p:txBody>
          <a:bodyPr spcFirstLastPara="1" wrap="square" lIns="0" tIns="45700" rIns="0" bIns="45700" anchor="t" anchorCtr="0">
            <a:normAutofit fontScale="85000" lnSpcReduction="20000"/>
          </a:bodyPr>
          <a:lstStyle/>
          <a:p>
            <a:pPr marL="91440" lvl="0" indent="-178117" algn="l" rtl="0">
              <a:lnSpc>
                <a:spcPct val="90000"/>
              </a:lnSpc>
              <a:spcBef>
                <a:spcPts val="0"/>
              </a:spcBef>
              <a:spcAft>
                <a:spcPts val="0"/>
              </a:spcAft>
              <a:buSzPct val="100000"/>
              <a:buChar char=" "/>
            </a:pPr>
            <a:r>
              <a:rPr lang="es-MX" sz="3300">
                <a:solidFill>
                  <a:schemeClr val="dk1"/>
                </a:solidFill>
                <a:latin typeface="Arial"/>
                <a:ea typeface="Arial"/>
                <a:cs typeface="Arial"/>
                <a:sym typeface="Arial"/>
              </a:rPr>
              <a:t>@SusanaRivasV</a:t>
            </a:r>
            <a:endParaRPr sz="3300">
              <a:solidFill>
                <a:schemeClr val="dk1"/>
              </a:solidFill>
              <a:latin typeface="Arial"/>
              <a:ea typeface="Arial"/>
              <a:cs typeface="Arial"/>
              <a:sym typeface="Arial"/>
            </a:endParaRPr>
          </a:p>
          <a:p>
            <a:pPr marL="91440" lvl="0" indent="0" algn="l" rtl="0">
              <a:lnSpc>
                <a:spcPct val="90000"/>
              </a:lnSpc>
              <a:spcBef>
                <a:spcPts val="1400"/>
              </a:spcBef>
              <a:spcAft>
                <a:spcPts val="0"/>
              </a:spcAft>
              <a:buSzPct val="78787"/>
              <a:buNone/>
            </a:pPr>
            <a:endParaRPr sz="3300">
              <a:solidFill>
                <a:schemeClr val="dk1"/>
              </a:solidFill>
              <a:latin typeface="Arial"/>
              <a:ea typeface="Arial"/>
              <a:cs typeface="Arial"/>
              <a:sym typeface="Arial"/>
            </a:endParaRPr>
          </a:p>
          <a:p>
            <a:pPr marL="91440" lvl="0" indent="-178117" algn="l" rtl="0">
              <a:lnSpc>
                <a:spcPct val="90000"/>
              </a:lnSpc>
              <a:spcBef>
                <a:spcPts val="1400"/>
              </a:spcBef>
              <a:spcAft>
                <a:spcPts val="0"/>
              </a:spcAft>
              <a:buSzPct val="100000"/>
              <a:buChar char=" "/>
            </a:pPr>
            <a:r>
              <a:rPr lang="es-MX" sz="3300">
                <a:solidFill>
                  <a:schemeClr val="dk1"/>
                </a:solidFill>
                <a:latin typeface="Arial"/>
                <a:ea typeface="Arial"/>
                <a:cs typeface="Arial"/>
                <a:sym typeface="Arial"/>
              </a:rPr>
              <a:t>Susana Rivas</a:t>
            </a:r>
            <a:endParaRPr sz="3300"/>
          </a:p>
          <a:p>
            <a:pPr marL="91440" lvl="0" indent="0" algn="l" rtl="0">
              <a:lnSpc>
                <a:spcPct val="90000"/>
              </a:lnSpc>
              <a:spcBef>
                <a:spcPts val="1400"/>
              </a:spcBef>
              <a:spcAft>
                <a:spcPts val="0"/>
              </a:spcAft>
              <a:buSzPct val="78787"/>
              <a:buNone/>
            </a:pPr>
            <a:endParaRPr sz="3300">
              <a:latin typeface="Arial"/>
              <a:ea typeface="Arial"/>
              <a:cs typeface="Arial"/>
              <a:sym typeface="Arial"/>
            </a:endParaRPr>
          </a:p>
          <a:p>
            <a:pPr marL="91440" lvl="0" indent="-178117" algn="l" rtl="0">
              <a:lnSpc>
                <a:spcPct val="90000"/>
              </a:lnSpc>
              <a:spcBef>
                <a:spcPts val="1400"/>
              </a:spcBef>
              <a:spcAft>
                <a:spcPts val="0"/>
              </a:spcAft>
              <a:buSzPct val="100000"/>
              <a:buChar char=" "/>
            </a:pPr>
            <a:r>
              <a:rPr lang="es-MX" sz="3300" u="sng">
                <a:solidFill>
                  <a:schemeClr val="hlink"/>
                </a:solidFill>
                <a:latin typeface="Arial"/>
                <a:ea typeface="Arial"/>
                <a:cs typeface="Arial"/>
                <a:sym typeface="Arial"/>
                <a:hlinkClick r:id="rId3"/>
              </a:rPr>
              <a:t>susana.rv@ieepuebla.org.mx</a:t>
            </a:r>
            <a:endParaRPr sz="3300">
              <a:latin typeface="Arial"/>
              <a:ea typeface="Arial"/>
              <a:cs typeface="Arial"/>
              <a:sym typeface="Arial"/>
            </a:endParaRPr>
          </a:p>
          <a:p>
            <a:pPr marL="91440" lvl="0" indent="-140333" algn="l" rtl="0">
              <a:lnSpc>
                <a:spcPct val="90000"/>
              </a:lnSpc>
              <a:spcBef>
                <a:spcPts val="1400"/>
              </a:spcBef>
              <a:spcAft>
                <a:spcPts val="0"/>
              </a:spcAft>
              <a:buSzPct val="78787"/>
              <a:buChar char=" "/>
            </a:pPr>
            <a:r>
              <a:rPr lang="es-MX" sz="3300" u="sng">
                <a:solidFill>
                  <a:schemeClr val="hlink"/>
                </a:solidFill>
                <a:latin typeface="Arial"/>
                <a:ea typeface="Arial"/>
                <a:cs typeface="Arial"/>
                <a:sym typeface="Arial"/>
                <a:hlinkClick r:id="rId4"/>
              </a:rPr>
              <a:t>oficinasusanarivas@ieepuebla.org.mx</a:t>
            </a:r>
            <a:r>
              <a:rPr lang="es-MX" sz="2600">
                <a:latin typeface="Arial"/>
                <a:ea typeface="Arial"/>
                <a:cs typeface="Arial"/>
                <a:sym typeface="Arial"/>
              </a:rPr>
              <a:t> </a:t>
            </a:r>
            <a:endParaRPr sz="2600">
              <a:latin typeface="Arial"/>
              <a:ea typeface="Arial"/>
              <a:cs typeface="Arial"/>
              <a:sym typeface="Arial"/>
            </a:endParaRPr>
          </a:p>
        </p:txBody>
      </p:sp>
      <p:pic>
        <p:nvPicPr>
          <p:cNvPr id="244" name="Google Shape;244;p18" descr="IEE Puebla (@Puebla_IEE) / Twitter"/>
          <p:cNvPicPr preferRelativeResize="0"/>
          <p:nvPr/>
        </p:nvPicPr>
        <p:blipFill rotWithShape="1">
          <a:blip r:embed="rId5">
            <a:alphaModFix/>
          </a:blip>
          <a:srcRect t="24301" b="25240"/>
          <a:stretch/>
        </p:blipFill>
        <p:spPr>
          <a:xfrm>
            <a:off x="8401" y="37500"/>
            <a:ext cx="1318050" cy="665075"/>
          </a:xfrm>
          <a:prstGeom prst="rect">
            <a:avLst/>
          </a:prstGeom>
          <a:noFill/>
          <a:ln>
            <a:noFill/>
          </a:ln>
        </p:spPr>
      </p:pic>
      <p:pic>
        <p:nvPicPr>
          <p:cNvPr id="245" name="Google Shape;245;p18"/>
          <p:cNvPicPr preferRelativeResize="0"/>
          <p:nvPr/>
        </p:nvPicPr>
        <p:blipFill rotWithShape="1">
          <a:blip r:embed="rId6">
            <a:alphaModFix/>
          </a:blip>
          <a:srcRect/>
          <a:stretch/>
        </p:blipFill>
        <p:spPr>
          <a:xfrm>
            <a:off x="11248100" y="0"/>
            <a:ext cx="870500" cy="976015"/>
          </a:xfrm>
          <a:prstGeom prst="rect">
            <a:avLst/>
          </a:prstGeom>
          <a:noFill/>
          <a:ln>
            <a:noFill/>
          </a:ln>
        </p:spPr>
      </p:pic>
      <p:pic>
        <p:nvPicPr>
          <p:cNvPr id="246" name="Google Shape;246;p18" descr="Twitter - Wikipedia, la enciclopedia libre"/>
          <p:cNvPicPr preferRelativeResize="0"/>
          <p:nvPr/>
        </p:nvPicPr>
        <p:blipFill rotWithShape="1">
          <a:blip r:embed="rId7">
            <a:alphaModFix/>
          </a:blip>
          <a:srcRect/>
          <a:stretch/>
        </p:blipFill>
        <p:spPr>
          <a:xfrm>
            <a:off x="2523793" y="2108965"/>
            <a:ext cx="702318" cy="580052"/>
          </a:xfrm>
          <a:prstGeom prst="rect">
            <a:avLst/>
          </a:prstGeom>
          <a:noFill/>
          <a:ln>
            <a:noFill/>
          </a:ln>
        </p:spPr>
      </p:pic>
      <p:pic>
        <p:nvPicPr>
          <p:cNvPr id="247" name="Google Shape;247;p18" descr="Facebook - Inicia sesión o regístrate"/>
          <p:cNvPicPr preferRelativeResize="0"/>
          <p:nvPr/>
        </p:nvPicPr>
        <p:blipFill rotWithShape="1">
          <a:blip r:embed="rId8">
            <a:alphaModFix/>
          </a:blip>
          <a:srcRect/>
          <a:stretch/>
        </p:blipFill>
        <p:spPr>
          <a:xfrm>
            <a:off x="2470144" y="3023969"/>
            <a:ext cx="755967" cy="755967"/>
          </a:xfrm>
          <a:prstGeom prst="rect">
            <a:avLst/>
          </a:prstGeom>
          <a:noFill/>
          <a:ln>
            <a:noFill/>
          </a:ln>
        </p:spPr>
      </p:pic>
      <p:pic>
        <p:nvPicPr>
          <p:cNvPr id="248" name="Google Shape;248;p18" descr="Correo Electrónico - Tec Innova"/>
          <p:cNvPicPr preferRelativeResize="0"/>
          <p:nvPr/>
        </p:nvPicPr>
        <p:blipFill rotWithShape="1">
          <a:blip r:embed="rId9">
            <a:alphaModFix/>
          </a:blip>
          <a:srcRect/>
          <a:stretch/>
        </p:blipFill>
        <p:spPr>
          <a:xfrm>
            <a:off x="2439712" y="4317133"/>
            <a:ext cx="870480" cy="870480"/>
          </a:xfrm>
          <a:prstGeom prst="rect">
            <a:avLst/>
          </a:prstGeom>
          <a:noFill/>
          <a:ln>
            <a:noFill/>
          </a:ln>
        </p:spPr>
      </p:pic>
      <p:pic>
        <p:nvPicPr>
          <p:cNvPr id="249" name="Google Shape;249;p18"/>
          <p:cNvPicPr preferRelativeResize="0"/>
          <p:nvPr/>
        </p:nvPicPr>
        <p:blipFill>
          <a:blip r:embed="rId10">
            <a:alphaModFix/>
          </a:blip>
          <a:stretch>
            <a:fillRect/>
          </a:stretch>
        </p:blipFill>
        <p:spPr>
          <a:xfrm>
            <a:off x="4540175" y="37500"/>
            <a:ext cx="2934149" cy="822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ff9e05e342_0_29"/>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Monitoreo</a:t>
            </a:r>
            <a:endParaRPr/>
          </a:p>
        </p:txBody>
      </p:sp>
      <p:sp>
        <p:nvSpPr>
          <p:cNvPr id="117" name="Google Shape;117;g2ff9e05e342_0_29"/>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just" rtl="0">
              <a:lnSpc>
                <a:spcPct val="150000"/>
              </a:lnSpc>
              <a:spcBef>
                <a:spcPts val="995"/>
              </a:spcBef>
              <a:spcAft>
                <a:spcPts val="0"/>
              </a:spcAft>
              <a:buNone/>
            </a:pPr>
            <a:endParaRPr sz="2400">
              <a:solidFill>
                <a:schemeClr val="dk1"/>
              </a:solidFill>
              <a:latin typeface="Arial"/>
              <a:ea typeface="Arial"/>
              <a:cs typeface="Arial"/>
              <a:sym typeface="Arial"/>
            </a:endParaRPr>
          </a:p>
          <a:p>
            <a:pPr marL="0" lvl="0" indent="0" algn="just" rtl="0">
              <a:lnSpc>
                <a:spcPct val="150000"/>
              </a:lnSpc>
              <a:spcBef>
                <a:spcPts val="995"/>
              </a:spcBef>
              <a:spcAft>
                <a:spcPts val="0"/>
              </a:spcAft>
              <a:buClr>
                <a:schemeClr val="dk1"/>
              </a:buClr>
              <a:buSzPts val="1100"/>
              <a:buFont typeface="Arial"/>
              <a:buNone/>
            </a:pPr>
            <a:r>
              <a:rPr lang="es-MX" sz="2400" b="1">
                <a:solidFill>
                  <a:schemeClr val="dk1"/>
                </a:solidFill>
                <a:latin typeface="Arial"/>
                <a:ea typeface="Arial"/>
                <a:cs typeface="Arial"/>
                <a:sym typeface="Arial"/>
              </a:rPr>
              <a:t>Consiste en la observación del curso de uno o más parámetros para detectar eventuales anomalías.</a:t>
            </a:r>
            <a:endParaRPr sz="2400" b="1"/>
          </a:p>
        </p:txBody>
      </p:sp>
      <p:pic>
        <p:nvPicPr>
          <p:cNvPr id="118" name="Google Shape;118;g2ff9e05e342_0_29"/>
          <p:cNvPicPr preferRelativeResize="0"/>
          <p:nvPr/>
        </p:nvPicPr>
        <p:blipFill>
          <a:blip r:embed="rId3">
            <a:alphaModFix/>
          </a:blip>
          <a:stretch>
            <a:fillRect/>
          </a:stretch>
        </p:blipFill>
        <p:spPr>
          <a:xfrm>
            <a:off x="6365225" y="3243725"/>
            <a:ext cx="4503325" cy="285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ff9e05e342_0_34"/>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Paridad de género</a:t>
            </a:r>
            <a:endParaRPr/>
          </a:p>
        </p:txBody>
      </p:sp>
      <p:sp>
        <p:nvSpPr>
          <p:cNvPr id="124" name="Google Shape;124;g2ff9e05e342_0_34"/>
          <p:cNvSpPr txBox="1">
            <a:spLocks noGrp="1"/>
          </p:cNvSpPr>
          <p:nvPr>
            <p:ph type="body" idx="1"/>
          </p:nvPr>
        </p:nvSpPr>
        <p:spPr>
          <a:xfrm>
            <a:off x="1066805" y="1604559"/>
            <a:ext cx="10058400" cy="4023300"/>
          </a:xfrm>
          <a:prstGeom prst="rect">
            <a:avLst/>
          </a:prstGeom>
        </p:spPr>
        <p:txBody>
          <a:bodyPr spcFirstLastPara="1" wrap="square" lIns="0" tIns="45700" rIns="0" bIns="45700" anchor="t" anchorCtr="0">
            <a:normAutofit/>
          </a:bodyPr>
          <a:lstStyle/>
          <a:p>
            <a:pPr marL="0" lvl="0" indent="0" algn="just" rtl="0">
              <a:lnSpc>
                <a:spcPct val="150000"/>
              </a:lnSpc>
              <a:spcBef>
                <a:spcPts val="995"/>
              </a:spcBef>
              <a:spcAft>
                <a:spcPts val="0"/>
              </a:spcAft>
              <a:buNone/>
            </a:pPr>
            <a:endParaRPr sz="1200">
              <a:solidFill>
                <a:schemeClr val="dk1"/>
              </a:solidFill>
              <a:latin typeface="Arial"/>
              <a:ea typeface="Arial"/>
              <a:cs typeface="Arial"/>
              <a:sym typeface="Arial"/>
            </a:endParaRPr>
          </a:p>
          <a:p>
            <a:pPr marL="0" lvl="0" indent="0" algn="just" rtl="0">
              <a:lnSpc>
                <a:spcPct val="150000"/>
              </a:lnSpc>
              <a:spcBef>
                <a:spcPts val="995"/>
              </a:spcBef>
              <a:spcAft>
                <a:spcPts val="0"/>
              </a:spcAft>
              <a:buClr>
                <a:schemeClr val="dk1"/>
              </a:buClr>
              <a:buSzPts val="1100"/>
              <a:buFont typeface="Arial"/>
              <a:buNone/>
            </a:pPr>
            <a:r>
              <a:rPr lang="es-MX" sz="2200" b="1">
                <a:solidFill>
                  <a:schemeClr val="dk1"/>
                </a:solidFill>
                <a:latin typeface="Arial"/>
                <a:ea typeface="Arial"/>
                <a:cs typeface="Arial"/>
                <a:sym typeface="Arial"/>
              </a:rPr>
              <a:t>Se refiere a una participación y representación equilibrada de mujeres y hombres en los puestos de poder y de toma de decisiones en todas las esferas de la vida (política, económica y social). Se considera actualmente un indicador para medir la calidad democrática de los países.</a:t>
            </a:r>
            <a:endParaRPr sz="2200" b="1"/>
          </a:p>
        </p:txBody>
      </p:sp>
      <p:pic>
        <p:nvPicPr>
          <p:cNvPr id="125" name="Google Shape;125;g2ff9e05e342_0_34"/>
          <p:cNvPicPr preferRelativeResize="0"/>
          <p:nvPr/>
        </p:nvPicPr>
        <p:blipFill>
          <a:blip r:embed="rId3">
            <a:alphaModFix/>
          </a:blip>
          <a:stretch>
            <a:fillRect/>
          </a:stretch>
        </p:blipFill>
        <p:spPr>
          <a:xfrm rot="4">
            <a:off x="4144775" y="4070453"/>
            <a:ext cx="3963400" cy="21081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ff9e05e342_0_39"/>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Monitoreo de medios</a:t>
            </a:r>
            <a:endParaRPr/>
          </a:p>
        </p:txBody>
      </p:sp>
      <p:sp>
        <p:nvSpPr>
          <p:cNvPr id="131" name="Google Shape;131;g2ff9e05e342_0_39"/>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0" lvl="0" indent="0" algn="just" rtl="0">
              <a:lnSpc>
                <a:spcPct val="150000"/>
              </a:lnSpc>
              <a:spcBef>
                <a:spcPts val="995"/>
              </a:spcBef>
              <a:spcAft>
                <a:spcPts val="0"/>
              </a:spcAft>
              <a:buClr>
                <a:schemeClr val="dk1"/>
              </a:buClr>
              <a:buSzPts val="1100"/>
              <a:buFont typeface="Arial"/>
              <a:buNone/>
            </a:pPr>
            <a:r>
              <a:rPr lang="es-MX" sz="1800" b="1">
                <a:solidFill>
                  <a:schemeClr val="dk1"/>
                </a:solidFill>
                <a:latin typeface="Arial"/>
                <a:ea typeface="Arial"/>
                <a:cs typeface="Arial"/>
                <a:sym typeface="Arial"/>
              </a:rPr>
              <a:t>El monitoreo de medios de comunicación busca dar seguimiento a la propaganda de los partidos políticos, así como de sus candidaturas y de las candidaturas independientes en su caso durante el periodo de precampañas y campañas electorales que promuevan su imagen personal de manera pública y con el inequívoco propósito de establecer su postulación a un cargo de elección popular.</a:t>
            </a:r>
            <a:endParaRPr sz="1800" b="1"/>
          </a:p>
        </p:txBody>
      </p:sp>
      <p:pic>
        <p:nvPicPr>
          <p:cNvPr id="132" name="Google Shape;132;g2ff9e05e342_0_39"/>
          <p:cNvPicPr preferRelativeResize="0"/>
          <p:nvPr/>
        </p:nvPicPr>
        <p:blipFill>
          <a:blip r:embed="rId3">
            <a:alphaModFix/>
          </a:blip>
          <a:stretch>
            <a:fillRect/>
          </a:stretch>
        </p:blipFill>
        <p:spPr>
          <a:xfrm>
            <a:off x="5023400" y="3879925"/>
            <a:ext cx="6317300" cy="232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fffdf82e26_0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Monitoreo de medios con perspectiva de género</a:t>
            </a:r>
            <a:endParaRPr/>
          </a:p>
        </p:txBody>
      </p:sp>
      <p:sp>
        <p:nvSpPr>
          <p:cNvPr id="138" name="Google Shape;138;g2fffdf82e26_0_0"/>
          <p:cNvSpPr txBox="1">
            <a:spLocks noGrp="1"/>
          </p:cNvSpPr>
          <p:nvPr>
            <p:ph type="body" idx="1"/>
          </p:nvPr>
        </p:nvSpPr>
        <p:spPr>
          <a:xfrm>
            <a:off x="1097280" y="1856234"/>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0" lvl="0" indent="0" algn="just" rtl="0">
              <a:lnSpc>
                <a:spcPct val="150000"/>
              </a:lnSpc>
              <a:spcBef>
                <a:spcPts val="995"/>
              </a:spcBef>
              <a:spcAft>
                <a:spcPts val="0"/>
              </a:spcAft>
              <a:buClr>
                <a:schemeClr val="dk1"/>
              </a:buClr>
              <a:buSzPts val="1100"/>
              <a:buFont typeface="Arial"/>
              <a:buNone/>
            </a:pPr>
            <a:r>
              <a:rPr lang="es-MX" sz="1800" b="1">
                <a:solidFill>
                  <a:schemeClr val="dk1"/>
                </a:solidFill>
                <a:latin typeface="Arial"/>
                <a:ea typeface="Arial"/>
                <a:cs typeface="Arial"/>
                <a:sym typeface="Arial"/>
              </a:rPr>
              <a:t>El monitoreo con perspectiva de género es el seguimiento de las transmisiones sobre las precampañas y campañas electorales en los medios de comunicación contemplando aquellas acciones encaminadas a fortalecer y promover la igualdad de género entre hombres y mujeres, así como evidenciar las desigualdades sociales y estructurales en grupos históricamente subrepresentados y discriminados.</a:t>
            </a:r>
            <a:endParaRPr sz="1800" b="1"/>
          </a:p>
        </p:txBody>
      </p:sp>
      <p:pic>
        <p:nvPicPr>
          <p:cNvPr id="139" name="Google Shape;139;g2fffdf82e26_0_0"/>
          <p:cNvPicPr preferRelativeResize="0"/>
          <p:nvPr/>
        </p:nvPicPr>
        <p:blipFill>
          <a:blip r:embed="rId3">
            <a:alphaModFix/>
          </a:blip>
          <a:stretch>
            <a:fillRect/>
          </a:stretch>
        </p:blipFill>
        <p:spPr>
          <a:xfrm>
            <a:off x="7554400" y="4189675"/>
            <a:ext cx="3962976" cy="207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fffdf82e26_0_5"/>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s-MX" sz="3420"/>
              <a:t>Monitoreo con Perspectiva de Género en Puebla para el Proceso Electoral Estatal Ordinario Concurrente 2023-2024</a:t>
            </a:r>
            <a:endParaRPr sz="3320"/>
          </a:p>
        </p:txBody>
      </p:sp>
      <p:sp>
        <p:nvSpPr>
          <p:cNvPr id="145" name="Google Shape;145;g2fffdf82e26_0_5"/>
          <p:cNvSpPr txBox="1">
            <a:spLocks noGrp="1"/>
          </p:cNvSpPr>
          <p:nvPr>
            <p:ph type="body" idx="1"/>
          </p:nvPr>
        </p:nvSpPr>
        <p:spPr>
          <a:xfrm>
            <a:off x="1003050" y="2013499"/>
            <a:ext cx="10185900" cy="4351800"/>
          </a:xfrm>
          <a:prstGeom prst="rect">
            <a:avLst/>
          </a:prstGeom>
        </p:spPr>
        <p:txBody>
          <a:bodyPr spcFirstLastPara="1" wrap="square" lIns="0" tIns="45700" rIns="0" bIns="45700" anchor="t" anchorCtr="0">
            <a:noAutofit/>
          </a:bodyPr>
          <a:lstStyle/>
          <a:p>
            <a:pPr marL="457200" lvl="0" indent="-342900" algn="just" rtl="0">
              <a:lnSpc>
                <a:spcPct val="150000"/>
              </a:lnSpc>
              <a:spcBef>
                <a:spcPts val="995"/>
              </a:spcBef>
              <a:spcAft>
                <a:spcPts val="0"/>
              </a:spcAft>
              <a:buClr>
                <a:schemeClr val="dk1"/>
              </a:buClr>
              <a:buSzPts val="1800"/>
              <a:buFont typeface="Arial"/>
              <a:buChar char="●"/>
            </a:pPr>
            <a:r>
              <a:rPr lang="es-MX" sz="1800" b="1">
                <a:solidFill>
                  <a:schemeClr val="dk1"/>
                </a:solidFill>
                <a:latin typeface="Arial"/>
                <a:ea typeface="Arial"/>
                <a:cs typeface="Arial"/>
                <a:sym typeface="Arial"/>
              </a:rPr>
              <a:t>En Prensa Escrita</a:t>
            </a:r>
            <a:r>
              <a:rPr lang="es-MX" sz="1800">
                <a:solidFill>
                  <a:schemeClr val="dk1"/>
                </a:solidFill>
                <a:latin typeface="Arial"/>
                <a:ea typeface="Arial"/>
                <a:cs typeface="Arial"/>
                <a:sym typeface="Arial"/>
              </a:rPr>
              <a:t>. 4,356 notas, 26.1% de mujeres que se registraron como autoras, 37.5% de hombres y 36.3% se registraron sin especificar el género.</a:t>
            </a:r>
            <a:endParaRPr sz="1800">
              <a:solidFill>
                <a:schemeClr val="dk1"/>
              </a:solidFill>
              <a:latin typeface="Arial"/>
              <a:ea typeface="Arial"/>
              <a:cs typeface="Arial"/>
              <a:sym typeface="Arial"/>
            </a:endParaRPr>
          </a:p>
          <a:p>
            <a:pPr marL="457200" lvl="0" indent="-342900" algn="just" rtl="0">
              <a:lnSpc>
                <a:spcPct val="150000"/>
              </a:lnSpc>
              <a:spcBef>
                <a:spcPts val="0"/>
              </a:spcBef>
              <a:spcAft>
                <a:spcPts val="0"/>
              </a:spcAft>
              <a:buClr>
                <a:schemeClr val="dk1"/>
              </a:buClr>
              <a:buSzPts val="1800"/>
              <a:buFont typeface="Arial"/>
              <a:buChar char="●"/>
            </a:pPr>
            <a:r>
              <a:rPr lang="es-MX" sz="1800" b="1">
                <a:solidFill>
                  <a:schemeClr val="dk1"/>
                </a:solidFill>
                <a:latin typeface="Arial"/>
                <a:ea typeface="Arial"/>
                <a:cs typeface="Arial"/>
                <a:sym typeface="Arial"/>
              </a:rPr>
              <a:t>En Portales de Internet:</a:t>
            </a:r>
            <a:r>
              <a:rPr lang="es-MX" sz="1800">
                <a:solidFill>
                  <a:schemeClr val="dk1"/>
                </a:solidFill>
                <a:latin typeface="Arial"/>
                <a:ea typeface="Arial"/>
                <a:cs typeface="Arial"/>
                <a:sym typeface="Arial"/>
              </a:rPr>
              <a:t> 4,830 notas, en las que participaron 32.3% mujeres registradas como autoras, 25.1% hombres y 42.5% no especificaron el género. </a:t>
            </a:r>
            <a:endParaRPr sz="1800">
              <a:solidFill>
                <a:schemeClr val="dk1"/>
              </a:solidFill>
              <a:latin typeface="Arial"/>
              <a:ea typeface="Arial"/>
              <a:cs typeface="Arial"/>
              <a:sym typeface="Arial"/>
            </a:endParaRPr>
          </a:p>
          <a:p>
            <a:pPr marL="457200" lvl="0" indent="-342900" algn="just" rtl="0">
              <a:lnSpc>
                <a:spcPct val="150000"/>
              </a:lnSpc>
              <a:spcBef>
                <a:spcPts val="0"/>
              </a:spcBef>
              <a:spcAft>
                <a:spcPts val="0"/>
              </a:spcAft>
              <a:buClr>
                <a:schemeClr val="dk1"/>
              </a:buClr>
              <a:buSzPts val="1800"/>
              <a:buFont typeface="Arial"/>
              <a:buChar char="●"/>
            </a:pPr>
            <a:r>
              <a:rPr lang="es-MX" sz="1800" b="1">
                <a:solidFill>
                  <a:schemeClr val="dk1"/>
                </a:solidFill>
                <a:latin typeface="Arial"/>
                <a:ea typeface="Arial"/>
                <a:cs typeface="Arial"/>
                <a:sym typeface="Arial"/>
              </a:rPr>
              <a:t>En Radio: </a:t>
            </a:r>
            <a:r>
              <a:rPr lang="es-MX" sz="1800">
                <a:solidFill>
                  <a:schemeClr val="dk1"/>
                </a:solidFill>
                <a:latin typeface="Arial"/>
                <a:ea typeface="Arial"/>
                <a:cs typeface="Arial"/>
                <a:sym typeface="Arial"/>
              </a:rPr>
              <a:t>2,957 notas obtenidas en espacios noticiosos de radio, 31.5% mujeres fueron registradas como locutoras, 67.2% locutores y 1.1% de notas donde los titulares son un hombre y una mujer.</a:t>
            </a:r>
            <a:endParaRPr sz="1800">
              <a:solidFill>
                <a:schemeClr val="dk1"/>
              </a:solidFill>
              <a:latin typeface="Arial"/>
              <a:ea typeface="Arial"/>
              <a:cs typeface="Arial"/>
              <a:sym typeface="Arial"/>
            </a:endParaRPr>
          </a:p>
          <a:p>
            <a:pPr marL="457200" lvl="0" indent="-342900" algn="just" rtl="0">
              <a:lnSpc>
                <a:spcPct val="150000"/>
              </a:lnSpc>
              <a:spcBef>
                <a:spcPts val="0"/>
              </a:spcBef>
              <a:spcAft>
                <a:spcPts val="0"/>
              </a:spcAft>
              <a:buClr>
                <a:schemeClr val="dk1"/>
              </a:buClr>
              <a:buSzPts val="1800"/>
              <a:buFont typeface="Arial"/>
              <a:buChar char="●"/>
            </a:pPr>
            <a:r>
              <a:rPr lang="es-MX" sz="1800" b="1">
                <a:solidFill>
                  <a:schemeClr val="dk1"/>
                </a:solidFill>
                <a:latin typeface="Arial"/>
                <a:ea typeface="Arial"/>
                <a:cs typeface="Arial"/>
                <a:sym typeface="Arial"/>
              </a:rPr>
              <a:t>En televisión: </a:t>
            </a:r>
            <a:r>
              <a:rPr lang="es-MX" sz="1800">
                <a:solidFill>
                  <a:schemeClr val="dk1"/>
                </a:solidFill>
                <a:latin typeface="Arial"/>
                <a:ea typeface="Arial"/>
                <a:cs typeface="Arial"/>
                <a:sym typeface="Arial"/>
              </a:rPr>
              <a:t>561 notas en espacios noticiosos de televisión, 19.9% mujeres, 77.1% hombres y 2.8% de notas donde los titulares son un hombre y una mujer.</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ff9e05e342_0_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Equidad de género para actores políticos</a:t>
            </a:r>
            <a:endParaRPr/>
          </a:p>
        </p:txBody>
      </p:sp>
      <p:sp>
        <p:nvSpPr>
          <p:cNvPr id="151" name="Google Shape;151;g2ff9e05e342_0_1"/>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p:txBody>
      </p:sp>
      <p:pic>
        <p:nvPicPr>
          <p:cNvPr id="152" name="Google Shape;152;g2ff9e05e342_0_1"/>
          <p:cNvPicPr preferRelativeResize="0"/>
          <p:nvPr/>
        </p:nvPicPr>
        <p:blipFill>
          <a:blip r:embed="rId3">
            <a:alphaModFix/>
          </a:blip>
          <a:stretch>
            <a:fillRect/>
          </a:stretch>
        </p:blipFill>
        <p:spPr>
          <a:xfrm>
            <a:off x="490450" y="1845725"/>
            <a:ext cx="11211099" cy="418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fffdf82e26_0_1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s-MX"/>
              <a:t>Equidad de género para actores políticos</a:t>
            </a:r>
            <a:endParaRPr/>
          </a:p>
        </p:txBody>
      </p:sp>
      <p:sp>
        <p:nvSpPr>
          <p:cNvPr id="158" name="Google Shape;158;g2fffdf82e26_0_10"/>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just" rtl="0">
              <a:lnSpc>
                <a:spcPct val="150000"/>
              </a:lnSpc>
              <a:spcBef>
                <a:spcPts val="995"/>
              </a:spcBef>
              <a:spcAft>
                <a:spcPts val="0"/>
              </a:spcAft>
              <a:buClr>
                <a:schemeClr val="dk1"/>
              </a:buClr>
              <a:buSzPts val="1100"/>
              <a:buFont typeface="Arial"/>
              <a:buNone/>
            </a:pPr>
            <a:r>
              <a:rPr lang="es-MX" sz="1800">
                <a:solidFill>
                  <a:schemeClr val="dk1"/>
                </a:solidFill>
                <a:highlight>
                  <a:srgbClr val="FFFFFF"/>
                </a:highlight>
                <a:latin typeface="Arial"/>
                <a:ea typeface="Arial"/>
                <a:cs typeface="Arial"/>
                <a:sym typeface="Arial"/>
              </a:rPr>
              <a:t>Sobre la </a:t>
            </a:r>
            <a:r>
              <a:rPr lang="es-MX" sz="1800" b="1">
                <a:solidFill>
                  <a:schemeClr val="dk1"/>
                </a:solidFill>
                <a:highlight>
                  <a:srgbClr val="FFFFFF"/>
                </a:highlight>
                <a:latin typeface="Arial"/>
                <a:ea typeface="Arial"/>
                <a:cs typeface="Arial"/>
                <a:sym typeface="Arial"/>
              </a:rPr>
              <a:t>equidad de Género para</a:t>
            </a:r>
            <a:r>
              <a:rPr lang="es-MX" sz="1800">
                <a:solidFill>
                  <a:schemeClr val="dk1"/>
                </a:solidFill>
                <a:highlight>
                  <a:srgbClr val="FFFFFF"/>
                </a:highlight>
                <a:latin typeface="Arial"/>
                <a:ea typeface="Arial"/>
                <a:cs typeface="Arial"/>
                <a:sym typeface="Arial"/>
              </a:rPr>
              <a:t> </a:t>
            </a:r>
            <a:r>
              <a:rPr lang="es-MX" sz="1800" b="1">
                <a:solidFill>
                  <a:schemeClr val="dk1"/>
                </a:solidFill>
                <a:highlight>
                  <a:srgbClr val="FFFFFF"/>
                </a:highlight>
                <a:latin typeface="Arial"/>
                <a:ea typeface="Arial"/>
                <a:cs typeface="Arial"/>
                <a:sym typeface="Arial"/>
              </a:rPr>
              <a:t>Actores Políticos de las 15,507 menciones en el periodo de monitoreo, de los medios de comunicación prensa escrita, portales de internet radio y televisión, que se registraron, se desprende que hubo solo el </a:t>
            </a:r>
            <a:r>
              <a:rPr lang="es-MX" sz="1900" b="1">
                <a:solidFill>
                  <a:schemeClr val="dk1"/>
                </a:solidFill>
                <a:highlight>
                  <a:srgbClr val="FFFFFF"/>
                </a:highlight>
                <a:latin typeface="Arial"/>
                <a:ea typeface="Arial"/>
                <a:cs typeface="Arial"/>
                <a:sym typeface="Arial"/>
              </a:rPr>
              <a:t>5.3%</a:t>
            </a:r>
            <a:r>
              <a:rPr lang="es-MX" sz="1800" b="1">
                <a:solidFill>
                  <a:schemeClr val="dk1"/>
                </a:solidFill>
                <a:highlight>
                  <a:srgbClr val="FFFFFF"/>
                </a:highlight>
                <a:latin typeface="Arial"/>
                <a:ea typeface="Arial"/>
                <a:cs typeface="Arial"/>
                <a:sym typeface="Arial"/>
              </a:rPr>
              <a:t> de menciones que hicieron alusión a las mujeres, mientras que el </a:t>
            </a:r>
            <a:r>
              <a:rPr lang="es-MX" sz="1900" b="1">
                <a:solidFill>
                  <a:schemeClr val="dk1"/>
                </a:solidFill>
                <a:highlight>
                  <a:srgbClr val="FFFFFF"/>
                </a:highlight>
                <a:latin typeface="Arial"/>
                <a:ea typeface="Arial"/>
                <a:cs typeface="Arial"/>
                <a:sym typeface="Arial"/>
              </a:rPr>
              <a:t>94.6%</a:t>
            </a:r>
            <a:r>
              <a:rPr lang="es-MX" sz="1800" b="1">
                <a:solidFill>
                  <a:schemeClr val="dk1"/>
                </a:solidFill>
                <a:highlight>
                  <a:srgbClr val="FFFFFF"/>
                </a:highlight>
                <a:latin typeface="Arial"/>
                <a:ea typeface="Arial"/>
                <a:cs typeface="Arial"/>
                <a:sym typeface="Arial"/>
              </a:rPr>
              <a:t> fue para hombres,</a:t>
            </a:r>
            <a:r>
              <a:rPr lang="es-MX" sz="1800">
                <a:solidFill>
                  <a:schemeClr val="dk1"/>
                </a:solidFill>
                <a:highlight>
                  <a:srgbClr val="FFFFFF"/>
                </a:highlight>
                <a:latin typeface="Arial"/>
                <a:ea typeface="Arial"/>
                <a:cs typeface="Arial"/>
                <a:sym typeface="Arial"/>
              </a:rPr>
              <a:t> pese a que las candidaturas fueron registradas con paridad de género, lo que significa que la cobertura informativa no refleja dicha paridad.</a:t>
            </a:r>
            <a:endParaRPr sz="1800">
              <a:solidFill>
                <a:schemeClr val="dk1"/>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Retrospección">
  <a:themeElements>
    <a:clrScheme name="Personalizado 7">
      <a:dk1>
        <a:srgbClr val="000000"/>
      </a:dk1>
      <a:lt1>
        <a:srgbClr val="FFFFFF"/>
      </a:lt1>
      <a:dk2>
        <a:srgbClr val="637052"/>
      </a:dk2>
      <a:lt2>
        <a:srgbClr val="CCDDEA"/>
      </a:lt2>
      <a:accent1>
        <a:srgbClr val="CC9900"/>
      </a:accent1>
      <a:accent2>
        <a:srgbClr val="CCBC76"/>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Panorámica</PresentationFormat>
  <Paragraphs>92</Paragraphs>
  <Slides>21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Roboto</vt:lpstr>
      <vt:lpstr>Calibri</vt:lpstr>
      <vt:lpstr>Arial</vt:lpstr>
      <vt:lpstr>Retrospección</vt:lpstr>
      <vt:lpstr>Monitoreo de Medios en los Procesos Electorales Locales para Garantizar la cobertura Paritaria </vt:lpstr>
      <vt:lpstr>Monitoreo de medios con perspectiva de género</vt:lpstr>
      <vt:lpstr>Monitoreo</vt:lpstr>
      <vt:lpstr>Paridad de género</vt:lpstr>
      <vt:lpstr>Monitoreo de medios</vt:lpstr>
      <vt:lpstr>Monitoreo de medios con perspectiva de género</vt:lpstr>
      <vt:lpstr>Monitoreo con Perspectiva de Género en Puebla para el Proceso Electoral Estatal Ordinario Concurrente 2023-2024</vt:lpstr>
      <vt:lpstr>Equidad de género para actores políticos</vt:lpstr>
      <vt:lpstr>Equidad de género para actores políticos</vt:lpstr>
      <vt:lpstr>Uso de lenguaje incluyente y no sexista</vt:lpstr>
      <vt:lpstr>Violencia Política contra las Mujeres en Razón de Género </vt:lpstr>
      <vt:lpstr>Variables monitoreadas en Puebla</vt:lpstr>
      <vt:lpstr>Metodología y herramientas de monitoreo efectivas</vt:lpstr>
      <vt:lpstr>Colaboración entre organismos reguladores, medios de comunicación y sociedad civil</vt:lpstr>
      <vt:lpstr>El papel de las plataformas digitales y redes sociales en la cobertura paritaria</vt:lpstr>
      <vt:lpstr>El papel de las plataformas digitales y redes sociales en la cobertura paritaria</vt:lpstr>
      <vt:lpstr>¿Qué permite el monitoreo de medios con perspectiva de género a los partidos políticos?</vt:lpstr>
      <vt:lpstr>¿Qué permite el monitoreo de medios con perspectiva de género a los partidos políticos?</vt:lpstr>
      <vt:lpstr>Los retos del monitoreo de medios con perspectiva de género</vt:lpstr>
      <vt:lpstr>Conclusión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IEE-1-16</dc:creator>
  <cp:lastModifiedBy>usuario</cp:lastModifiedBy>
  <cp:revision>1</cp:revision>
  <dcterms:created xsi:type="dcterms:W3CDTF">2023-03-06T17:29:33Z</dcterms:created>
  <dcterms:modified xsi:type="dcterms:W3CDTF">2024-09-27T19:44:05Z</dcterms:modified>
</cp:coreProperties>
</file>