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4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ECEC04-DEE5-5A4A-8DF6-3AAF6C49D8A9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EF4D806-5F72-E946-8CC6-6DE85A1B97EB}">
      <dgm:prSet phldrT="[Texto]"/>
      <dgm:spPr/>
      <dgm:t>
        <a:bodyPr/>
        <a:lstStyle/>
        <a:p>
          <a:r>
            <a:rPr lang="es-MX" dirty="0"/>
            <a:t>Acciones afirmativas específicas</a:t>
          </a:r>
        </a:p>
      </dgm:t>
    </dgm:pt>
    <dgm:pt modelId="{98D95825-C4F7-8E4B-BAC2-387CCEA08285}" type="parTrans" cxnId="{EA8DE629-2CBB-1749-9851-CBE0CBFEDA12}">
      <dgm:prSet/>
      <dgm:spPr/>
      <dgm:t>
        <a:bodyPr/>
        <a:lstStyle/>
        <a:p>
          <a:endParaRPr lang="es-MX"/>
        </a:p>
      </dgm:t>
    </dgm:pt>
    <dgm:pt modelId="{DBF7BC50-0FF6-EF42-BE52-C2CFAB583EC5}" type="sibTrans" cxnId="{EA8DE629-2CBB-1749-9851-CBE0CBFEDA12}">
      <dgm:prSet/>
      <dgm:spPr/>
      <dgm:t>
        <a:bodyPr/>
        <a:lstStyle/>
        <a:p>
          <a:endParaRPr lang="es-MX"/>
        </a:p>
      </dgm:t>
    </dgm:pt>
    <dgm:pt modelId="{2BDA1746-BE88-6944-8FC8-27FC47DECBE8}">
      <dgm:prSet phldrT="[Texto]"/>
      <dgm:spPr/>
      <dgm:t>
        <a:bodyPr/>
        <a:lstStyle/>
        <a:p>
          <a:r>
            <a:rPr lang="es-MX" dirty="0"/>
            <a:t>Que las postulaciones fueran por ambos principios de representación</a:t>
          </a:r>
        </a:p>
      </dgm:t>
    </dgm:pt>
    <dgm:pt modelId="{07262272-F5A7-F74C-8441-319760422C4A}" type="parTrans" cxnId="{74CB31B2-86A8-284F-A8D7-F50DE87D33CC}">
      <dgm:prSet/>
      <dgm:spPr/>
      <dgm:t>
        <a:bodyPr/>
        <a:lstStyle/>
        <a:p>
          <a:endParaRPr lang="es-MX"/>
        </a:p>
      </dgm:t>
    </dgm:pt>
    <dgm:pt modelId="{736CA2F1-41AA-604E-9B80-AFDF198BB395}" type="sibTrans" cxnId="{74CB31B2-86A8-284F-A8D7-F50DE87D33CC}">
      <dgm:prSet/>
      <dgm:spPr/>
      <dgm:t>
        <a:bodyPr/>
        <a:lstStyle/>
        <a:p>
          <a:endParaRPr lang="es-MX"/>
        </a:p>
      </dgm:t>
    </dgm:pt>
    <dgm:pt modelId="{4C41604C-2697-C740-B85C-912E8A7AB6D2}">
      <dgm:prSet phldrT="[Texto]"/>
      <dgm:spPr/>
      <dgm:t>
        <a:bodyPr/>
        <a:lstStyle/>
        <a:p>
          <a:r>
            <a:rPr lang="es-MX" dirty="0"/>
            <a:t>Que las acciones fueran lo más proporcionales en términos cuantitativos y cualitativos.</a:t>
          </a:r>
        </a:p>
      </dgm:t>
    </dgm:pt>
    <dgm:pt modelId="{E25FED64-A6B2-C845-AC9A-7652435677A5}" type="parTrans" cxnId="{BB66CAC1-2B36-4745-B272-C5BFBD2BA36E}">
      <dgm:prSet/>
      <dgm:spPr/>
      <dgm:t>
        <a:bodyPr/>
        <a:lstStyle/>
        <a:p>
          <a:endParaRPr lang="es-MX"/>
        </a:p>
      </dgm:t>
    </dgm:pt>
    <dgm:pt modelId="{58593129-2CEE-9B4C-9284-7470B726972C}" type="sibTrans" cxnId="{BB66CAC1-2B36-4745-B272-C5BFBD2BA36E}">
      <dgm:prSet/>
      <dgm:spPr/>
      <dgm:t>
        <a:bodyPr/>
        <a:lstStyle/>
        <a:p>
          <a:endParaRPr lang="es-MX"/>
        </a:p>
      </dgm:t>
    </dgm:pt>
    <dgm:pt modelId="{CBC499F0-6311-3B40-8FA7-35DA6E3D989A}">
      <dgm:prSet phldrT="[Texto]"/>
      <dgm:spPr/>
      <dgm:t>
        <a:bodyPr/>
        <a:lstStyle/>
        <a:p>
          <a:r>
            <a:rPr lang="es-MX" dirty="0"/>
            <a:t>Que en las acciones afirmativas se implementaran  en espacios efectivos o bien reglas de ajuste para garantizar la representación. </a:t>
          </a:r>
        </a:p>
      </dgm:t>
    </dgm:pt>
    <dgm:pt modelId="{8C5B4BB7-AAC1-E94A-A828-3623F8178D43}" type="parTrans" cxnId="{E45B4CCA-BEBA-A540-9DC8-1C704B3CAEAB}">
      <dgm:prSet/>
      <dgm:spPr/>
      <dgm:t>
        <a:bodyPr/>
        <a:lstStyle/>
        <a:p>
          <a:endParaRPr lang="es-MX"/>
        </a:p>
      </dgm:t>
    </dgm:pt>
    <dgm:pt modelId="{27562B30-5072-D94A-8F3A-7F5333E34B08}" type="sibTrans" cxnId="{E45B4CCA-BEBA-A540-9DC8-1C704B3CAEAB}">
      <dgm:prSet/>
      <dgm:spPr/>
      <dgm:t>
        <a:bodyPr/>
        <a:lstStyle/>
        <a:p>
          <a:endParaRPr lang="es-MX"/>
        </a:p>
      </dgm:t>
    </dgm:pt>
    <dgm:pt modelId="{E704343B-7BFE-064D-B963-C58A3FFBD135}">
      <dgm:prSet phldrT="[Texto]"/>
      <dgm:spPr/>
      <dgm:t>
        <a:bodyPr/>
        <a:lstStyle/>
        <a:p>
          <a:r>
            <a:rPr lang="es-MX" dirty="0"/>
            <a:t>Que se establecieran medidas para evitar el fraude a la ley.</a:t>
          </a:r>
        </a:p>
      </dgm:t>
    </dgm:pt>
    <dgm:pt modelId="{1EA89183-AADB-A044-BCC4-EBCD02271DBB}" type="parTrans" cxnId="{DAFA1ED7-53BE-9440-AB69-E61B0CF1359C}">
      <dgm:prSet/>
      <dgm:spPr/>
      <dgm:t>
        <a:bodyPr/>
        <a:lstStyle/>
        <a:p>
          <a:endParaRPr lang="es-MX"/>
        </a:p>
      </dgm:t>
    </dgm:pt>
    <dgm:pt modelId="{2C760D77-F827-6740-992A-3F9447E61FB7}" type="sibTrans" cxnId="{DAFA1ED7-53BE-9440-AB69-E61B0CF1359C}">
      <dgm:prSet/>
      <dgm:spPr/>
      <dgm:t>
        <a:bodyPr/>
        <a:lstStyle/>
        <a:p>
          <a:endParaRPr lang="es-MX"/>
        </a:p>
      </dgm:t>
    </dgm:pt>
    <dgm:pt modelId="{87436C89-1E82-A843-9CDF-32F847E2B05A}">
      <dgm:prSet/>
      <dgm:spPr/>
      <dgm:t>
        <a:bodyPr/>
        <a:lstStyle/>
        <a:p>
          <a:r>
            <a:rPr lang="es-MX" dirty="0"/>
            <a:t>La implementación de autoadscripción calificada</a:t>
          </a:r>
        </a:p>
      </dgm:t>
    </dgm:pt>
    <dgm:pt modelId="{543063C1-D339-814E-BFAA-C43CFFB661A6}" type="parTrans" cxnId="{4D886F8C-635F-A84F-8DCF-E74B17D84FA2}">
      <dgm:prSet/>
      <dgm:spPr/>
      <dgm:t>
        <a:bodyPr/>
        <a:lstStyle/>
        <a:p>
          <a:endParaRPr lang="es-MX"/>
        </a:p>
      </dgm:t>
    </dgm:pt>
    <dgm:pt modelId="{74049019-E88B-2843-A990-1A89B48EAC48}" type="sibTrans" cxnId="{4D886F8C-635F-A84F-8DCF-E74B17D84FA2}">
      <dgm:prSet/>
      <dgm:spPr/>
      <dgm:t>
        <a:bodyPr/>
        <a:lstStyle/>
        <a:p>
          <a:endParaRPr lang="es-MX"/>
        </a:p>
      </dgm:t>
    </dgm:pt>
    <dgm:pt modelId="{CC2E0822-F3B9-9943-96AC-26313B1A60B3}" type="pres">
      <dgm:prSet presAssocID="{3DECEC04-DEE5-5A4A-8DF6-3AAF6C49D8A9}" presName="diagram" presStyleCnt="0">
        <dgm:presLayoutVars>
          <dgm:dir/>
          <dgm:resizeHandles val="exact"/>
        </dgm:presLayoutVars>
      </dgm:prSet>
      <dgm:spPr/>
    </dgm:pt>
    <dgm:pt modelId="{0B4FE664-00F7-AD45-8152-97901EFC3C26}" type="pres">
      <dgm:prSet presAssocID="{6EF4D806-5F72-E946-8CC6-6DE85A1B97EB}" presName="node" presStyleLbl="node1" presStyleIdx="0" presStyleCnt="6">
        <dgm:presLayoutVars>
          <dgm:bulletEnabled val="1"/>
        </dgm:presLayoutVars>
      </dgm:prSet>
      <dgm:spPr/>
    </dgm:pt>
    <dgm:pt modelId="{78F4FD8A-DAC8-1A4A-BF92-7D958271F32A}" type="pres">
      <dgm:prSet presAssocID="{DBF7BC50-0FF6-EF42-BE52-C2CFAB583EC5}" presName="sibTrans" presStyleCnt="0"/>
      <dgm:spPr/>
    </dgm:pt>
    <dgm:pt modelId="{B53A97D8-5160-5041-92AA-23B99407BB1D}" type="pres">
      <dgm:prSet presAssocID="{2BDA1746-BE88-6944-8FC8-27FC47DECBE8}" presName="node" presStyleLbl="node1" presStyleIdx="1" presStyleCnt="6">
        <dgm:presLayoutVars>
          <dgm:bulletEnabled val="1"/>
        </dgm:presLayoutVars>
      </dgm:prSet>
      <dgm:spPr/>
    </dgm:pt>
    <dgm:pt modelId="{75BBB575-CAC6-D84F-A7ED-ED2176C3FCA7}" type="pres">
      <dgm:prSet presAssocID="{736CA2F1-41AA-604E-9B80-AFDF198BB395}" presName="sibTrans" presStyleCnt="0"/>
      <dgm:spPr/>
    </dgm:pt>
    <dgm:pt modelId="{48776484-5BF0-154C-9CAA-B7B9E1C3F54E}" type="pres">
      <dgm:prSet presAssocID="{4C41604C-2697-C740-B85C-912E8A7AB6D2}" presName="node" presStyleLbl="node1" presStyleIdx="2" presStyleCnt="6">
        <dgm:presLayoutVars>
          <dgm:bulletEnabled val="1"/>
        </dgm:presLayoutVars>
      </dgm:prSet>
      <dgm:spPr/>
    </dgm:pt>
    <dgm:pt modelId="{BAD4B148-9B02-C347-8CC2-79C8E5E588A6}" type="pres">
      <dgm:prSet presAssocID="{58593129-2CEE-9B4C-9284-7470B726972C}" presName="sibTrans" presStyleCnt="0"/>
      <dgm:spPr/>
    </dgm:pt>
    <dgm:pt modelId="{848B22D2-7194-5347-8CAF-AC604FA849A7}" type="pres">
      <dgm:prSet presAssocID="{CBC499F0-6311-3B40-8FA7-35DA6E3D989A}" presName="node" presStyleLbl="node1" presStyleIdx="3" presStyleCnt="6">
        <dgm:presLayoutVars>
          <dgm:bulletEnabled val="1"/>
        </dgm:presLayoutVars>
      </dgm:prSet>
      <dgm:spPr/>
    </dgm:pt>
    <dgm:pt modelId="{14A560BD-FE41-764A-833A-A356210937CB}" type="pres">
      <dgm:prSet presAssocID="{27562B30-5072-D94A-8F3A-7F5333E34B08}" presName="sibTrans" presStyleCnt="0"/>
      <dgm:spPr/>
    </dgm:pt>
    <dgm:pt modelId="{110DE6F9-ECB6-8245-955D-B4C63EBB2D33}" type="pres">
      <dgm:prSet presAssocID="{E704343B-7BFE-064D-B963-C58A3FFBD135}" presName="node" presStyleLbl="node1" presStyleIdx="4" presStyleCnt="6">
        <dgm:presLayoutVars>
          <dgm:bulletEnabled val="1"/>
        </dgm:presLayoutVars>
      </dgm:prSet>
      <dgm:spPr/>
    </dgm:pt>
    <dgm:pt modelId="{AAB9C766-59BB-2F40-ACFA-9BAB2C74A070}" type="pres">
      <dgm:prSet presAssocID="{2C760D77-F827-6740-992A-3F9447E61FB7}" presName="sibTrans" presStyleCnt="0"/>
      <dgm:spPr/>
    </dgm:pt>
    <dgm:pt modelId="{46934D8C-5D5E-F740-BFC3-0DDEC3C2DE9C}" type="pres">
      <dgm:prSet presAssocID="{87436C89-1E82-A843-9CDF-32F847E2B05A}" presName="node" presStyleLbl="node1" presStyleIdx="5" presStyleCnt="6">
        <dgm:presLayoutVars>
          <dgm:bulletEnabled val="1"/>
        </dgm:presLayoutVars>
      </dgm:prSet>
      <dgm:spPr/>
    </dgm:pt>
  </dgm:ptLst>
  <dgm:cxnLst>
    <dgm:cxn modelId="{20019929-758A-DE4B-9CA3-E24F65C6E0C2}" type="presOf" srcId="{6EF4D806-5F72-E946-8CC6-6DE85A1B97EB}" destId="{0B4FE664-00F7-AD45-8152-97901EFC3C26}" srcOrd="0" destOrd="0" presId="urn:microsoft.com/office/officeart/2005/8/layout/default"/>
    <dgm:cxn modelId="{EA8DE629-2CBB-1749-9851-CBE0CBFEDA12}" srcId="{3DECEC04-DEE5-5A4A-8DF6-3AAF6C49D8A9}" destId="{6EF4D806-5F72-E946-8CC6-6DE85A1B97EB}" srcOrd="0" destOrd="0" parTransId="{98D95825-C4F7-8E4B-BAC2-387CCEA08285}" sibTransId="{DBF7BC50-0FF6-EF42-BE52-C2CFAB583EC5}"/>
    <dgm:cxn modelId="{EBCC1462-11DE-1648-9575-27CFD2081C61}" type="presOf" srcId="{2BDA1746-BE88-6944-8FC8-27FC47DECBE8}" destId="{B53A97D8-5160-5041-92AA-23B99407BB1D}" srcOrd="0" destOrd="0" presId="urn:microsoft.com/office/officeart/2005/8/layout/default"/>
    <dgm:cxn modelId="{ADD4FB74-E544-904B-8B77-FA55FF6DBA5F}" type="presOf" srcId="{3DECEC04-DEE5-5A4A-8DF6-3AAF6C49D8A9}" destId="{CC2E0822-F3B9-9943-96AC-26313B1A60B3}" srcOrd="0" destOrd="0" presId="urn:microsoft.com/office/officeart/2005/8/layout/default"/>
    <dgm:cxn modelId="{4D886F8C-635F-A84F-8DCF-E74B17D84FA2}" srcId="{3DECEC04-DEE5-5A4A-8DF6-3AAF6C49D8A9}" destId="{87436C89-1E82-A843-9CDF-32F847E2B05A}" srcOrd="5" destOrd="0" parTransId="{543063C1-D339-814E-BFAA-C43CFFB661A6}" sibTransId="{74049019-E88B-2843-A990-1A89B48EAC48}"/>
    <dgm:cxn modelId="{ECE0D093-3D76-FF43-BCA7-1A4FC4B250D5}" type="presOf" srcId="{87436C89-1E82-A843-9CDF-32F847E2B05A}" destId="{46934D8C-5D5E-F740-BFC3-0DDEC3C2DE9C}" srcOrd="0" destOrd="0" presId="urn:microsoft.com/office/officeart/2005/8/layout/default"/>
    <dgm:cxn modelId="{AA38C0A6-13DD-FE48-85D5-26C1F6D04A72}" type="presOf" srcId="{E704343B-7BFE-064D-B963-C58A3FFBD135}" destId="{110DE6F9-ECB6-8245-955D-B4C63EBB2D33}" srcOrd="0" destOrd="0" presId="urn:microsoft.com/office/officeart/2005/8/layout/default"/>
    <dgm:cxn modelId="{74CB31B2-86A8-284F-A8D7-F50DE87D33CC}" srcId="{3DECEC04-DEE5-5A4A-8DF6-3AAF6C49D8A9}" destId="{2BDA1746-BE88-6944-8FC8-27FC47DECBE8}" srcOrd="1" destOrd="0" parTransId="{07262272-F5A7-F74C-8441-319760422C4A}" sibTransId="{736CA2F1-41AA-604E-9B80-AFDF198BB395}"/>
    <dgm:cxn modelId="{F33896C0-73C5-D240-9604-81FD30A2FBC4}" type="presOf" srcId="{4C41604C-2697-C740-B85C-912E8A7AB6D2}" destId="{48776484-5BF0-154C-9CAA-B7B9E1C3F54E}" srcOrd="0" destOrd="0" presId="urn:microsoft.com/office/officeart/2005/8/layout/default"/>
    <dgm:cxn modelId="{BB66CAC1-2B36-4745-B272-C5BFBD2BA36E}" srcId="{3DECEC04-DEE5-5A4A-8DF6-3AAF6C49D8A9}" destId="{4C41604C-2697-C740-B85C-912E8A7AB6D2}" srcOrd="2" destOrd="0" parTransId="{E25FED64-A6B2-C845-AC9A-7652435677A5}" sibTransId="{58593129-2CEE-9B4C-9284-7470B726972C}"/>
    <dgm:cxn modelId="{E45B4CCA-BEBA-A540-9DC8-1C704B3CAEAB}" srcId="{3DECEC04-DEE5-5A4A-8DF6-3AAF6C49D8A9}" destId="{CBC499F0-6311-3B40-8FA7-35DA6E3D989A}" srcOrd="3" destOrd="0" parTransId="{8C5B4BB7-AAC1-E94A-A828-3623F8178D43}" sibTransId="{27562B30-5072-D94A-8F3A-7F5333E34B08}"/>
    <dgm:cxn modelId="{8A0660CD-7CA6-0548-9794-7798FE27554C}" type="presOf" srcId="{CBC499F0-6311-3B40-8FA7-35DA6E3D989A}" destId="{848B22D2-7194-5347-8CAF-AC604FA849A7}" srcOrd="0" destOrd="0" presId="urn:microsoft.com/office/officeart/2005/8/layout/default"/>
    <dgm:cxn modelId="{DAFA1ED7-53BE-9440-AB69-E61B0CF1359C}" srcId="{3DECEC04-DEE5-5A4A-8DF6-3AAF6C49D8A9}" destId="{E704343B-7BFE-064D-B963-C58A3FFBD135}" srcOrd="4" destOrd="0" parTransId="{1EA89183-AADB-A044-BCC4-EBCD02271DBB}" sibTransId="{2C760D77-F827-6740-992A-3F9447E61FB7}"/>
    <dgm:cxn modelId="{C2BE2470-D2F0-FD4E-841F-E2E33A161C0D}" type="presParOf" srcId="{CC2E0822-F3B9-9943-96AC-26313B1A60B3}" destId="{0B4FE664-00F7-AD45-8152-97901EFC3C26}" srcOrd="0" destOrd="0" presId="urn:microsoft.com/office/officeart/2005/8/layout/default"/>
    <dgm:cxn modelId="{885ABD34-E532-B049-8FE6-C1037C675DD8}" type="presParOf" srcId="{CC2E0822-F3B9-9943-96AC-26313B1A60B3}" destId="{78F4FD8A-DAC8-1A4A-BF92-7D958271F32A}" srcOrd="1" destOrd="0" presId="urn:microsoft.com/office/officeart/2005/8/layout/default"/>
    <dgm:cxn modelId="{E3603D8A-E6F6-234E-AB28-243C5F2D3ABF}" type="presParOf" srcId="{CC2E0822-F3B9-9943-96AC-26313B1A60B3}" destId="{B53A97D8-5160-5041-92AA-23B99407BB1D}" srcOrd="2" destOrd="0" presId="urn:microsoft.com/office/officeart/2005/8/layout/default"/>
    <dgm:cxn modelId="{F506B9A4-77E9-CA44-A00F-843A0E90CEAB}" type="presParOf" srcId="{CC2E0822-F3B9-9943-96AC-26313B1A60B3}" destId="{75BBB575-CAC6-D84F-A7ED-ED2176C3FCA7}" srcOrd="3" destOrd="0" presId="urn:microsoft.com/office/officeart/2005/8/layout/default"/>
    <dgm:cxn modelId="{B15D5E97-B4FA-8D44-BEE6-976E3CDCF7F0}" type="presParOf" srcId="{CC2E0822-F3B9-9943-96AC-26313B1A60B3}" destId="{48776484-5BF0-154C-9CAA-B7B9E1C3F54E}" srcOrd="4" destOrd="0" presId="urn:microsoft.com/office/officeart/2005/8/layout/default"/>
    <dgm:cxn modelId="{987BF832-12C5-4741-9478-577692A87343}" type="presParOf" srcId="{CC2E0822-F3B9-9943-96AC-26313B1A60B3}" destId="{BAD4B148-9B02-C347-8CC2-79C8E5E588A6}" srcOrd="5" destOrd="0" presId="urn:microsoft.com/office/officeart/2005/8/layout/default"/>
    <dgm:cxn modelId="{80FCECDD-180A-2840-97CB-ECD428A91218}" type="presParOf" srcId="{CC2E0822-F3B9-9943-96AC-26313B1A60B3}" destId="{848B22D2-7194-5347-8CAF-AC604FA849A7}" srcOrd="6" destOrd="0" presId="urn:microsoft.com/office/officeart/2005/8/layout/default"/>
    <dgm:cxn modelId="{CFB76980-A2A5-4048-8828-CFA6AB6768F0}" type="presParOf" srcId="{CC2E0822-F3B9-9943-96AC-26313B1A60B3}" destId="{14A560BD-FE41-764A-833A-A356210937CB}" srcOrd="7" destOrd="0" presId="urn:microsoft.com/office/officeart/2005/8/layout/default"/>
    <dgm:cxn modelId="{89A9761D-0FFC-6F4B-A676-1CF4D32496FB}" type="presParOf" srcId="{CC2E0822-F3B9-9943-96AC-26313B1A60B3}" destId="{110DE6F9-ECB6-8245-955D-B4C63EBB2D33}" srcOrd="8" destOrd="0" presId="urn:microsoft.com/office/officeart/2005/8/layout/default"/>
    <dgm:cxn modelId="{06979E00-0933-5B42-9236-7EED0D47AC04}" type="presParOf" srcId="{CC2E0822-F3B9-9943-96AC-26313B1A60B3}" destId="{AAB9C766-59BB-2F40-ACFA-9BAB2C74A070}" srcOrd="9" destOrd="0" presId="urn:microsoft.com/office/officeart/2005/8/layout/default"/>
    <dgm:cxn modelId="{B317152E-903E-1C4C-A710-A312F0CA2286}" type="presParOf" srcId="{CC2E0822-F3B9-9943-96AC-26313B1A60B3}" destId="{46934D8C-5D5E-F740-BFC3-0DDEC3C2DE9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E0BFC5-6137-DD4D-90AE-8D79EBBA8A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5499148-96FE-CD47-A249-0E002AB5EB04}">
      <dgm:prSet/>
      <dgm:spPr/>
      <dgm:t>
        <a:bodyPr/>
        <a:lstStyle/>
        <a:p>
          <a:r>
            <a:rPr lang="es-MX"/>
            <a:t>17 entidades federativas tuvieron acciones afirmativas específicas para diputaciones y ayuntamientos.</a:t>
          </a:r>
        </a:p>
      </dgm:t>
    </dgm:pt>
    <dgm:pt modelId="{8D92883C-80BA-354D-91F0-22EC067CBE3D}" type="parTrans" cxnId="{1B3A34CD-51BD-F64C-B0D9-EECD4DA17A20}">
      <dgm:prSet/>
      <dgm:spPr/>
      <dgm:t>
        <a:bodyPr/>
        <a:lstStyle/>
        <a:p>
          <a:endParaRPr lang="es-MX"/>
        </a:p>
      </dgm:t>
    </dgm:pt>
    <dgm:pt modelId="{348D0372-72FA-B545-A038-D33761A3B897}" type="sibTrans" cxnId="{1B3A34CD-51BD-F64C-B0D9-EECD4DA17A20}">
      <dgm:prSet/>
      <dgm:spPr/>
      <dgm:t>
        <a:bodyPr/>
        <a:lstStyle/>
        <a:p>
          <a:endParaRPr lang="es-MX"/>
        </a:p>
      </dgm:t>
    </dgm:pt>
    <dgm:pt modelId="{C6BFA4C0-E455-E647-B93A-0E66584835BF}">
      <dgm:prSet/>
      <dgm:spPr/>
      <dgm:t>
        <a:bodyPr/>
        <a:lstStyle/>
        <a:p>
          <a:r>
            <a:rPr lang="es-MX"/>
            <a:t>4 entidades tuvieron acciones afirmativas  para ayuntamientos.</a:t>
          </a:r>
        </a:p>
      </dgm:t>
    </dgm:pt>
    <dgm:pt modelId="{64B47A37-29E6-CC41-BB6B-9BC8DDE150D7}" type="parTrans" cxnId="{769B9C6A-F877-BC43-A66A-8525734DF835}">
      <dgm:prSet/>
      <dgm:spPr/>
      <dgm:t>
        <a:bodyPr/>
        <a:lstStyle/>
        <a:p>
          <a:endParaRPr lang="es-MX"/>
        </a:p>
      </dgm:t>
    </dgm:pt>
    <dgm:pt modelId="{24452C82-E5D4-E146-BE83-05C27D19679B}" type="sibTrans" cxnId="{769B9C6A-F877-BC43-A66A-8525734DF835}">
      <dgm:prSet/>
      <dgm:spPr/>
      <dgm:t>
        <a:bodyPr/>
        <a:lstStyle/>
        <a:p>
          <a:endParaRPr lang="es-MX"/>
        </a:p>
      </dgm:t>
    </dgm:pt>
    <dgm:pt modelId="{C7959204-D684-4643-ABE7-B38992E07ED2}">
      <dgm:prSet/>
      <dgm:spPr/>
      <dgm:t>
        <a:bodyPr/>
        <a:lstStyle/>
        <a:p>
          <a:r>
            <a:rPr lang="es-MX"/>
            <a:t>5 entidades tuvieron acciones afirmativas para diputaciones.</a:t>
          </a:r>
        </a:p>
      </dgm:t>
    </dgm:pt>
    <dgm:pt modelId="{09A78055-3A57-8E45-9B44-2031ABB7CBC6}" type="parTrans" cxnId="{3D7870C9-2EA3-CD4D-9F3C-585B3FCF764B}">
      <dgm:prSet/>
      <dgm:spPr/>
      <dgm:t>
        <a:bodyPr/>
        <a:lstStyle/>
        <a:p>
          <a:endParaRPr lang="es-MX"/>
        </a:p>
      </dgm:t>
    </dgm:pt>
    <dgm:pt modelId="{889FD762-B83D-5840-AF9C-C922A60F49D6}" type="sibTrans" cxnId="{3D7870C9-2EA3-CD4D-9F3C-585B3FCF764B}">
      <dgm:prSet/>
      <dgm:spPr/>
      <dgm:t>
        <a:bodyPr/>
        <a:lstStyle/>
        <a:p>
          <a:endParaRPr lang="es-MX"/>
        </a:p>
      </dgm:t>
    </dgm:pt>
    <dgm:pt modelId="{F2252742-89A5-564D-95F6-1A111843DEEC}">
      <dgm:prSet/>
      <dgm:spPr/>
      <dgm:t>
        <a:bodyPr/>
        <a:lstStyle/>
        <a:p>
          <a:r>
            <a:rPr lang="es-MX" dirty="0"/>
            <a:t>3 entidades aplicaron criterios de representación poblacional.</a:t>
          </a:r>
        </a:p>
      </dgm:t>
    </dgm:pt>
    <dgm:pt modelId="{F47A6269-392E-CE4F-A231-CBE2C2D8BA98}" type="parTrans" cxnId="{D0D07E64-0A5B-A841-9143-5DF3001F4FD4}">
      <dgm:prSet/>
      <dgm:spPr/>
      <dgm:t>
        <a:bodyPr/>
        <a:lstStyle/>
        <a:p>
          <a:endParaRPr lang="es-MX"/>
        </a:p>
      </dgm:t>
    </dgm:pt>
    <dgm:pt modelId="{5E5BB7CF-A0B7-3847-9855-3ED4907D1F96}" type="sibTrans" cxnId="{D0D07E64-0A5B-A841-9143-5DF3001F4FD4}">
      <dgm:prSet/>
      <dgm:spPr/>
      <dgm:t>
        <a:bodyPr/>
        <a:lstStyle/>
        <a:p>
          <a:endParaRPr lang="es-MX"/>
        </a:p>
      </dgm:t>
    </dgm:pt>
    <dgm:pt modelId="{C74BF0F9-BADC-3547-926E-FFCA9A7EFA6C}">
      <dgm:prSet/>
      <dgm:spPr/>
      <dgm:t>
        <a:bodyPr/>
        <a:lstStyle/>
        <a:p>
          <a:r>
            <a:rPr lang="es-MX" dirty="0"/>
            <a:t>4 entidades desarrollaron reglas de ajuste</a:t>
          </a:r>
        </a:p>
      </dgm:t>
    </dgm:pt>
    <dgm:pt modelId="{BD8D2F25-DFD2-454D-B56E-E27F088BCCB4}" type="parTrans" cxnId="{B1147AB7-5478-3440-9852-63536A08F292}">
      <dgm:prSet/>
      <dgm:spPr/>
      <dgm:t>
        <a:bodyPr/>
        <a:lstStyle/>
        <a:p>
          <a:endParaRPr lang="es-MX"/>
        </a:p>
      </dgm:t>
    </dgm:pt>
    <dgm:pt modelId="{CFE73665-1349-8240-97A0-346A79B4EC73}" type="sibTrans" cxnId="{B1147AB7-5478-3440-9852-63536A08F292}">
      <dgm:prSet/>
      <dgm:spPr/>
      <dgm:t>
        <a:bodyPr/>
        <a:lstStyle/>
        <a:p>
          <a:endParaRPr lang="es-MX"/>
        </a:p>
      </dgm:t>
    </dgm:pt>
    <dgm:pt modelId="{3414ED81-8F1B-9146-A76D-197CE4B4CF27}">
      <dgm:prSet/>
      <dgm:spPr/>
      <dgm:t>
        <a:bodyPr/>
        <a:lstStyle/>
        <a:p>
          <a:r>
            <a:rPr lang="es-MX"/>
            <a:t>4 entidades implementaron mecanismos para remitir las falsas candidaturas a PES o POS.</a:t>
          </a:r>
        </a:p>
      </dgm:t>
    </dgm:pt>
    <dgm:pt modelId="{34D740AC-DEEF-0146-A567-7422C61BC901}" type="parTrans" cxnId="{0060DE7D-FB55-8A40-A9EA-E7AD3537E9E2}">
      <dgm:prSet/>
      <dgm:spPr/>
      <dgm:t>
        <a:bodyPr/>
        <a:lstStyle/>
        <a:p>
          <a:endParaRPr lang="es-MX"/>
        </a:p>
      </dgm:t>
    </dgm:pt>
    <dgm:pt modelId="{35D002CA-A0EE-2C47-B623-82517831068E}" type="sibTrans" cxnId="{0060DE7D-FB55-8A40-A9EA-E7AD3537E9E2}">
      <dgm:prSet/>
      <dgm:spPr/>
      <dgm:t>
        <a:bodyPr/>
        <a:lstStyle/>
        <a:p>
          <a:endParaRPr lang="es-MX"/>
        </a:p>
      </dgm:t>
    </dgm:pt>
    <dgm:pt modelId="{DF36636A-3FA3-6E47-8828-9F449BFF84FE}" type="pres">
      <dgm:prSet presAssocID="{53E0BFC5-6137-DD4D-90AE-8D79EBBA8ACE}" presName="linear" presStyleCnt="0">
        <dgm:presLayoutVars>
          <dgm:animLvl val="lvl"/>
          <dgm:resizeHandles val="exact"/>
        </dgm:presLayoutVars>
      </dgm:prSet>
      <dgm:spPr/>
    </dgm:pt>
    <dgm:pt modelId="{EF1826C1-156A-B746-B58E-1AD9560AC62C}" type="pres">
      <dgm:prSet presAssocID="{05499148-96FE-CD47-A249-0E002AB5EB04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711ACE7-9CFF-5848-8912-D281BEA8BC09}" type="pres">
      <dgm:prSet presAssocID="{348D0372-72FA-B545-A038-D33761A3B897}" presName="spacer" presStyleCnt="0"/>
      <dgm:spPr/>
    </dgm:pt>
    <dgm:pt modelId="{3229BC0F-A4C4-6B49-8DD1-EE7FC2B0DC74}" type="pres">
      <dgm:prSet presAssocID="{C6BFA4C0-E455-E647-B93A-0E66584835B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101ED0A-1125-C748-9039-24D76EDCD0C7}" type="pres">
      <dgm:prSet presAssocID="{24452C82-E5D4-E146-BE83-05C27D19679B}" presName="spacer" presStyleCnt="0"/>
      <dgm:spPr/>
    </dgm:pt>
    <dgm:pt modelId="{9C86ECC7-2DFF-E242-8917-DC5791E9F97C}" type="pres">
      <dgm:prSet presAssocID="{C7959204-D684-4643-ABE7-B38992E07ED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2DE03AA-E135-1A45-82C1-D014AB14A67A}" type="pres">
      <dgm:prSet presAssocID="{889FD762-B83D-5840-AF9C-C922A60F49D6}" presName="spacer" presStyleCnt="0"/>
      <dgm:spPr/>
    </dgm:pt>
    <dgm:pt modelId="{B722674C-8571-F24F-8A32-4D25C72AC572}" type="pres">
      <dgm:prSet presAssocID="{F2252742-89A5-564D-95F6-1A111843DEEC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30ADA5E-BCFE-6541-91E5-AC415446B829}" type="pres">
      <dgm:prSet presAssocID="{5E5BB7CF-A0B7-3847-9855-3ED4907D1F96}" presName="spacer" presStyleCnt="0"/>
      <dgm:spPr/>
    </dgm:pt>
    <dgm:pt modelId="{EF1424F4-7EF3-AD46-A99E-D42B014AC901}" type="pres">
      <dgm:prSet presAssocID="{C74BF0F9-BADC-3547-926E-FFCA9A7EFA6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7A4F579-0E44-5643-8E54-914360A30679}" type="pres">
      <dgm:prSet presAssocID="{CFE73665-1349-8240-97A0-346A79B4EC73}" presName="spacer" presStyleCnt="0"/>
      <dgm:spPr/>
    </dgm:pt>
    <dgm:pt modelId="{3285F403-52D4-B948-B72D-DA8BFCE0577E}" type="pres">
      <dgm:prSet presAssocID="{3414ED81-8F1B-9146-A76D-197CE4B4CF2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F3F2D17-5CB0-3A46-8AAB-1F6803AD6107}" type="presOf" srcId="{05499148-96FE-CD47-A249-0E002AB5EB04}" destId="{EF1826C1-156A-B746-B58E-1AD9560AC62C}" srcOrd="0" destOrd="0" presId="urn:microsoft.com/office/officeart/2005/8/layout/vList2"/>
    <dgm:cxn modelId="{4FA50423-E350-C34A-A9C2-3C4EFEC370FB}" type="presOf" srcId="{3414ED81-8F1B-9146-A76D-197CE4B4CF27}" destId="{3285F403-52D4-B948-B72D-DA8BFCE0577E}" srcOrd="0" destOrd="0" presId="urn:microsoft.com/office/officeart/2005/8/layout/vList2"/>
    <dgm:cxn modelId="{8D58945C-B944-5D4F-A986-E9F61A515B06}" type="presOf" srcId="{C7959204-D684-4643-ABE7-B38992E07ED2}" destId="{9C86ECC7-2DFF-E242-8917-DC5791E9F97C}" srcOrd="0" destOrd="0" presId="urn:microsoft.com/office/officeart/2005/8/layout/vList2"/>
    <dgm:cxn modelId="{D0D07E64-0A5B-A841-9143-5DF3001F4FD4}" srcId="{53E0BFC5-6137-DD4D-90AE-8D79EBBA8ACE}" destId="{F2252742-89A5-564D-95F6-1A111843DEEC}" srcOrd="3" destOrd="0" parTransId="{F47A6269-392E-CE4F-A231-CBE2C2D8BA98}" sibTransId="{5E5BB7CF-A0B7-3847-9855-3ED4907D1F96}"/>
    <dgm:cxn modelId="{0A78CE69-094D-DB48-9BBE-63035E11E919}" type="presOf" srcId="{F2252742-89A5-564D-95F6-1A111843DEEC}" destId="{B722674C-8571-F24F-8A32-4D25C72AC572}" srcOrd="0" destOrd="0" presId="urn:microsoft.com/office/officeart/2005/8/layout/vList2"/>
    <dgm:cxn modelId="{769B9C6A-F877-BC43-A66A-8525734DF835}" srcId="{53E0BFC5-6137-DD4D-90AE-8D79EBBA8ACE}" destId="{C6BFA4C0-E455-E647-B93A-0E66584835BF}" srcOrd="1" destOrd="0" parTransId="{64B47A37-29E6-CC41-BB6B-9BC8DDE150D7}" sibTransId="{24452C82-E5D4-E146-BE83-05C27D19679B}"/>
    <dgm:cxn modelId="{0060DE7D-FB55-8A40-A9EA-E7AD3537E9E2}" srcId="{53E0BFC5-6137-DD4D-90AE-8D79EBBA8ACE}" destId="{3414ED81-8F1B-9146-A76D-197CE4B4CF27}" srcOrd="5" destOrd="0" parTransId="{34D740AC-DEEF-0146-A567-7422C61BC901}" sibTransId="{35D002CA-A0EE-2C47-B623-82517831068E}"/>
    <dgm:cxn modelId="{04675F90-A7C3-C44F-B451-200D2DD70F78}" type="presOf" srcId="{53E0BFC5-6137-DD4D-90AE-8D79EBBA8ACE}" destId="{DF36636A-3FA3-6E47-8828-9F449BFF84FE}" srcOrd="0" destOrd="0" presId="urn:microsoft.com/office/officeart/2005/8/layout/vList2"/>
    <dgm:cxn modelId="{B1147AB7-5478-3440-9852-63536A08F292}" srcId="{53E0BFC5-6137-DD4D-90AE-8D79EBBA8ACE}" destId="{C74BF0F9-BADC-3547-926E-FFCA9A7EFA6C}" srcOrd="4" destOrd="0" parTransId="{BD8D2F25-DFD2-454D-B56E-E27F088BCCB4}" sibTransId="{CFE73665-1349-8240-97A0-346A79B4EC73}"/>
    <dgm:cxn modelId="{3D7870C9-2EA3-CD4D-9F3C-585B3FCF764B}" srcId="{53E0BFC5-6137-DD4D-90AE-8D79EBBA8ACE}" destId="{C7959204-D684-4643-ABE7-B38992E07ED2}" srcOrd="2" destOrd="0" parTransId="{09A78055-3A57-8E45-9B44-2031ABB7CBC6}" sibTransId="{889FD762-B83D-5840-AF9C-C922A60F49D6}"/>
    <dgm:cxn modelId="{1B3A34CD-51BD-F64C-B0D9-EECD4DA17A20}" srcId="{53E0BFC5-6137-DD4D-90AE-8D79EBBA8ACE}" destId="{05499148-96FE-CD47-A249-0E002AB5EB04}" srcOrd="0" destOrd="0" parTransId="{8D92883C-80BA-354D-91F0-22EC067CBE3D}" sibTransId="{348D0372-72FA-B545-A038-D33761A3B897}"/>
    <dgm:cxn modelId="{EE1E44DB-FB59-8745-B2A6-9CC4D71DDDDC}" type="presOf" srcId="{C74BF0F9-BADC-3547-926E-FFCA9A7EFA6C}" destId="{EF1424F4-7EF3-AD46-A99E-D42B014AC901}" srcOrd="0" destOrd="0" presId="urn:microsoft.com/office/officeart/2005/8/layout/vList2"/>
    <dgm:cxn modelId="{EB3D43F5-6591-FF4C-9A43-9168C71A264C}" type="presOf" srcId="{C6BFA4C0-E455-E647-B93A-0E66584835BF}" destId="{3229BC0F-A4C4-6B49-8DD1-EE7FC2B0DC74}" srcOrd="0" destOrd="0" presId="urn:microsoft.com/office/officeart/2005/8/layout/vList2"/>
    <dgm:cxn modelId="{D18A9883-6BA2-9846-8F51-FA3FEC4588F1}" type="presParOf" srcId="{DF36636A-3FA3-6E47-8828-9F449BFF84FE}" destId="{EF1826C1-156A-B746-B58E-1AD9560AC62C}" srcOrd="0" destOrd="0" presId="urn:microsoft.com/office/officeart/2005/8/layout/vList2"/>
    <dgm:cxn modelId="{19EF6413-8C0D-1041-97ED-6DA25E766B5E}" type="presParOf" srcId="{DF36636A-3FA3-6E47-8828-9F449BFF84FE}" destId="{A711ACE7-9CFF-5848-8912-D281BEA8BC09}" srcOrd="1" destOrd="0" presId="urn:microsoft.com/office/officeart/2005/8/layout/vList2"/>
    <dgm:cxn modelId="{2566126C-E4F1-4C47-B61D-D0730BA7A8A4}" type="presParOf" srcId="{DF36636A-3FA3-6E47-8828-9F449BFF84FE}" destId="{3229BC0F-A4C4-6B49-8DD1-EE7FC2B0DC74}" srcOrd="2" destOrd="0" presId="urn:microsoft.com/office/officeart/2005/8/layout/vList2"/>
    <dgm:cxn modelId="{D48D9C64-6384-A943-8549-BDC3028D4D26}" type="presParOf" srcId="{DF36636A-3FA3-6E47-8828-9F449BFF84FE}" destId="{C101ED0A-1125-C748-9039-24D76EDCD0C7}" srcOrd="3" destOrd="0" presId="urn:microsoft.com/office/officeart/2005/8/layout/vList2"/>
    <dgm:cxn modelId="{CCFC9D2E-5CAE-EE46-A505-811C7554AFBB}" type="presParOf" srcId="{DF36636A-3FA3-6E47-8828-9F449BFF84FE}" destId="{9C86ECC7-2DFF-E242-8917-DC5791E9F97C}" srcOrd="4" destOrd="0" presId="urn:microsoft.com/office/officeart/2005/8/layout/vList2"/>
    <dgm:cxn modelId="{32DAF422-D5F1-2142-8E92-EB3142DA89C2}" type="presParOf" srcId="{DF36636A-3FA3-6E47-8828-9F449BFF84FE}" destId="{32DE03AA-E135-1A45-82C1-D014AB14A67A}" srcOrd="5" destOrd="0" presId="urn:microsoft.com/office/officeart/2005/8/layout/vList2"/>
    <dgm:cxn modelId="{E84BCEAC-A925-4A4D-80B5-27DE17C3DA7A}" type="presParOf" srcId="{DF36636A-3FA3-6E47-8828-9F449BFF84FE}" destId="{B722674C-8571-F24F-8A32-4D25C72AC572}" srcOrd="6" destOrd="0" presId="urn:microsoft.com/office/officeart/2005/8/layout/vList2"/>
    <dgm:cxn modelId="{F3C0BFEA-8A50-644D-929E-A45D0B50C38C}" type="presParOf" srcId="{DF36636A-3FA3-6E47-8828-9F449BFF84FE}" destId="{730ADA5E-BCFE-6541-91E5-AC415446B829}" srcOrd="7" destOrd="0" presId="urn:microsoft.com/office/officeart/2005/8/layout/vList2"/>
    <dgm:cxn modelId="{C77E502B-0989-F74D-B6CC-48DE2C68317E}" type="presParOf" srcId="{DF36636A-3FA3-6E47-8828-9F449BFF84FE}" destId="{EF1424F4-7EF3-AD46-A99E-D42B014AC901}" srcOrd="8" destOrd="0" presId="urn:microsoft.com/office/officeart/2005/8/layout/vList2"/>
    <dgm:cxn modelId="{290E56CC-4910-5649-A640-097C55F5431C}" type="presParOf" srcId="{DF36636A-3FA3-6E47-8828-9F449BFF84FE}" destId="{D7A4F579-0E44-5643-8E54-914360A30679}" srcOrd="9" destOrd="0" presId="urn:microsoft.com/office/officeart/2005/8/layout/vList2"/>
    <dgm:cxn modelId="{49FDA0CD-CDE6-F543-8C25-677BD96D9EF6}" type="presParOf" srcId="{DF36636A-3FA3-6E47-8828-9F449BFF84FE}" destId="{3285F403-52D4-B948-B72D-DA8BFCE0577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813518-D2A8-41A3-8312-70AB7636ED0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81F1156-D38C-4D3A-8119-96FD6FEF6B9E}">
      <dgm:prSet/>
      <dgm:spPr/>
      <dgm:t>
        <a:bodyPr/>
        <a:lstStyle/>
        <a:p>
          <a:r>
            <a:rPr lang="es-MX" dirty="0"/>
            <a:t>Colima, Coahuila, Chiapas y Chihuahua y Yucatán destacaron por tener alto número de regidurías y diputaciones electas por AA.</a:t>
          </a:r>
          <a:endParaRPr lang="en-US" dirty="0"/>
        </a:p>
      </dgm:t>
    </dgm:pt>
    <dgm:pt modelId="{134B8E3E-E73A-4689-819E-0C08CB144876}" type="parTrans" cxnId="{6D30013C-19D9-4486-A0C9-27F01470C073}">
      <dgm:prSet/>
      <dgm:spPr/>
      <dgm:t>
        <a:bodyPr/>
        <a:lstStyle/>
        <a:p>
          <a:endParaRPr lang="en-US"/>
        </a:p>
      </dgm:t>
    </dgm:pt>
    <dgm:pt modelId="{C54DF83F-4F15-485E-A31D-211A59F93C98}" type="sibTrans" cxnId="{6D30013C-19D9-4486-A0C9-27F01470C073}">
      <dgm:prSet/>
      <dgm:spPr/>
      <dgm:t>
        <a:bodyPr/>
        <a:lstStyle/>
        <a:p>
          <a:endParaRPr lang="en-US"/>
        </a:p>
      </dgm:t>
    </dgm:pt>
    <dgm:pt modelId="{F6B915E7-ADAB-4461-8EA0-221FE3668B09}">
      <dgm:prSet/>
      <dgm:spPr/>
      <dgm:t>
        <a:bodyPr/>
        <a:lstStyle/>
        <a:p>
          <a:r>
            <a:rPr lang="es-MX" dirty="0"/>
            <a:t>En Querétaro, Veracruz y Nayarit no lograron llegar personas LGBTTTIQA+ por acción afirmativa. </a:t>
          </a:r>
        </a:p>
      </dgm:t>
    </dgm:pt>
    <dgm:pt modelId="{1B36BF7A-7A18-4764-8E7F-75F90BC06EC1}" type="parTrans" cxnId="{290ABA98-629F-4FC1-B121-2C110125CADB}">
      <dgm:prSet/>
      <dgm:spPr/>
      <dgm:t>
        <a:bodyPr/>
        <a:lstStyle/>
        <a:p>
          <a:endParaRPr lang="en-US"/>
        </a:p>
      </dgm:t>
    </dgm:pt>
    <dgm:pt modelId="{DD34FD62-9370-4A59-8DF0-076B9FCC996A}" type="sibTrans" cxnId="{290ABA98-629F-4FC1-B121-2C110125CADB}">
      <dgm:prSet/>
      <dgm:spPr/>
      <dgm:t>
        <a:bodyPr/>
        <a:lstStyle/>
        <a:p>
          <a:endParaRPr lang="en-US"/>
        </a:p>
      </dgm:t>
    </dgm:pt>
    <dgm:pt modelId="{F1562DE8-5E7F-A545-830A-065668D2489B}" type="pres">
      <dgm:prSet presAssocID="{37813518-D2A8-41A3-8312-70AB7636ED0D}" presName="linear" presStyleCnt="0">
        <dgm:presLayoutVars>
          <dgm:animLvl val="lvl"/>
          <dgm:resizeHandles val="exact"/>
        </dgm:presLayoutVars>
      </dgm:prSet>
      <dgm:spPr/>
    </dgm:pt>
    <dgm:pt modelId="{67BBF38D-3924-C64E-8724-3636D6F9982F}" type="pres">
      <dgm:prSet presAssocID="{E81F1156-D38C-4D3A-8119-96FD6FEF6B9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B60191E-0EE4-4E4D-B0BF-C8178CB7156B}" type="pres">
      <dgm:prSet presAssocID="{C54DF83F-4F15-485E-A31D-211A59F93C98}" presName="spacer" presStyleCnt="0"/>
      <dgm:spPr/>
    </dgm:pt>
    <dgm:pt modelId="{997C7954-C79E-BE47-89F9-461B79B52552}" type="pres">
      <dgm:prSet presAssocID="{F6B915E7-ADAB-4461-8EA0-221FE3668B0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0341F21-F76E-FE43-952B-AFEB9728E334}" type="presOf" srcId="{37813518-D2A8-41A3-8312-70AB7636ED0D}" destId="{F1562DE8-5E7F-A545-830A-065668D2489B}" srcOrd="0" destOrd="0" presId="urn:microsoft.com/office/officeart/2005/8/layout/vList2"/>
    <dgm:cxn modelId="{6D30013C-19D9-4486-A0C9-27F01470C073}" srcId="{37813518-D2A8-41A3-8312-70AB7636ED0D}" destId="{E81F1156-D38C-4D3A-8119-96FD6FEF6B9E}" srcOrd="0" destOrd="0" parTransId="{134B8E3E-E73A-4689-819E-0C08CB144876}" sibTransId="{C54DF83F-4F15-485E-A31D-211A59F93C98}"/>
    <dgm:cxn modelId="{475E957A-5766-124E-91C8-3D73D0040770}" type="presOf" srcId="{E81F1156-D38C-4D3A-8119-96FD6FEF6B9E}" destId="{67BBF38D-3924-C64E-8724-3636D6F9982F}" srcOrd="0" destOrd="0" presId="urn:microsoft.com/office/officeart/2005/8/layout/vList2"/>
    <dgm:cxn modelId="{290ABA98-629F-4FC1-B121-2C110125CADB}" srcId="{37813518-D2A8-41A3-8312-70AB7636ED0D}" destId="{F6B915E7-ADAB-4461-8EA0-221FE3668B09}" srcOrd="1" destOrd="0" parTransId="{1B36BF7A-7A18-4764-8E7F-75F90BC06EC1}" sibTransId="{DD34FD62-9370-4A59-8DF0-076B9FCC996A}"/>
    <dgm:cxn modelId="{058FF7C1-621B-4547-A068-BD6CA71D6D7B}" type="presOf" srcId="{F6B915E7-ADAB-4461-8EA0-221FE3668B09}" destId="{997C7954-C79E-BE47-89F9-461B79B52552}" srcOrd="0" destOrd="0" presId="urn:microsoft.com/office/officeart/2005/8/layout/vList2"/>
    <dgm:cxn modelId="{69FB5173-7571-8E4F-AE32-4578CB9D2576}" type="presParOf" srcId="{F1562DE8-5E7F-A545-830A-065668D2489B}" destId="{67BBF38D-3924-C64E-8724-3636D6F9982F}" srcOrd="0" destOrd="0" presId="urn:microsoft.com/office/officeart/2005/8/layout/vList2"/>
    <dgm:cxn modelId="{44CEF726-C299-F642-9EC8-C0F7B6B302DD}" type="presParOf" srcId="{F1562DE8-5E7F-A545-830A-065668D2489B}" destId="{EB60191E-0EE4-4E4D-B0BF-C8178CB7156B}" srcOrd="1" destOrd="0" presId="urn:microsoft.com/office/officeart/2005/8/layout/vList2"/>
    <dgm:cxn modelId="{304C5B4F-F0FE-5A46-9142-488D83B6FF6C}" type="presParOf" srcId="{F1562DE8-5E7F-A545-830A-065668D2489B}" destId="{997C7954-C79E-BE47-89F9-461B79B5255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5159E1-2AFA-4F08-A63E-EF45F1F837D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B88BFB-54FD-40E2-9477-94277537DE5F}">
      <dgm:prSet/>
      <dgm:spPr/>
      <dgm:t>
        <a:bodyPr/>
        <a:lstStyle/>
        <a:p>
          <a:r>
            <a:rPr lang="es-MX" dirty="0"/>
            <a:t>Garantizar no sólo la postulación sino la representación efectiva de los cargos a personas LGBTTTIQA+.</a:t>
          </a:r>
          <a:endParaRPr lang="en-US" dirty="0"/>
        </a:p>
      </dgm:t>
    </dgm:pt>
    <dgm:pt modelId="{6D7D4D0B-EB96-4E7D-B835-E6DB188B3231}" type="parTrans" cxnId="{1431CAAD-3601-47EE-BE16-D99387A43A73}">
      <dgm:prSet/>
      <dgm:spPr/>
      <dgm:t>
        <a:bodyPr/>
        <a:lstStyle/>
        <a:p>
          <a:endParaRPr lang="en-US"/>
        </a:p>
      </dgm:t>
    </dgm:pt>
    <dgm:pt modelId="{FDB80E7E-E59B-4E79-9C87-F32F7EF99795}" type="sibTrans" cxnId="{1431CAAD-3601-47EE-BE16-D99387A43A73}">
      <dgm:prSet/>
      <dgm:spPr/>
      <dgm:t>
        <a:bodyPr/>
        <a:lstStyle/>
        <a:p>
          <a:endParaRPr lang="en-US"/>
        </a:p>
      </dgm:t>
    </dgm:pt>
    <dgm:pt modelId="{0FA123A5-82C5-49B0-9B2E-F46118F12291}">
      <dgm:prSet/>
      <dgm:spPr/>
      <dgm:t>
        <a:bodyPr/>
        <a:lstStyle/>
        <a:p>
          <a:r>
            <a:rPr lang="es-MX"/>
            <a:t>Establecer mecanismos efectivos que impidan las falsas candidaturas. </a:t>
          </a:r>
          <a:endParaRPr lang="en-US"/>
        </a:p>
      </dgm:t>
    </dgm:pt>
    <dgm:pt modelId="{845D70A5-A461-453E-9EF5-82916480A723}" type="parTrans" cxnId="{7A59A829-64E1-47B4-80B8-04348D449B03}">
      <dgm:prSet/>
      <dgm:spPr/>
      <dgm:t>
        <a:bodyPr/>
        <a:lstStyle/>
        <a:p>
          <a:endParaRPr lang="en-US"/>
        </a:p>
      </dgm:t>
    </dgm:pt>
    <dgm:pt modelId="{ADDC98AB-EA3D-4368-B089-9291F3782888}" type="sibTrans" cxnId="{7A59A829-64E1-47B4-80B8-04348D449B03}">
      <dgm:prSet/>
      <dgm:spPr/>
      <dgm:t>
        <a:bodyPr/>
        <a:lstStyle/>
        <a:p>
          <a:endParaRPr lang="en-US"/>
        </a:p>
      </dgm:t>
    </dgm:pt>
    <dgm:pt modelId="{4589DED3-730D-408D-B96E-8AFC62C59BD0}">
      <dgm:prSet/>
      <dgm:spPr/>
      <dgm:t>
        <a:bodyPr/>
        <a:lstStyle/>
        <a:p>
          <a:r>
            <a:rPr lang="es-MX"/>
            <a:t>Dar seguimiento a las candidaturas LGBTTTIQA+ que fueron electas durante este proceso electoral. </a:t>
          </a:r>
          <a:endParaRPr lang="en-US"/>
        </a:p>
      </dgm:t>
    </dgm:pt>
    <dgm:pt modelId="{B0A35A93-83CE-463F-B4E2-CBA9F05A9EEC}" type="parTrans" cxnId="{B43C8958-6AB1-4327-8E43-A7EC93FFDF7D}">
      <dgm:prSet/>
      <dgm:spPr/>
      <dgm:t>
        <a:bodyPr/>
        <a:lstStyle/>
        <a:p>
          <a:endParaRPr lang="en-US"/>
        </a:p>
      </dgm:t>
    </dgm:pt>
    <dgm:pt modelId="{B085226F-1D24-4CFA-B02E-6D7329960A33}" type="sibTrans" cxnId="{B43C8958-6AB1-4327-8E43-A7EC93FFDF7D}">
      <dgm:prSet/>
      <dgm:spPr/>
      <dgm:t>
        <a:bodyPr/>
        <a:lstStyle/>
        <a:p>
          <a:endParaRPr lang="en-US"/>
        </a:p>
      </dgm:t>
    </dgm:pt>
    <dgm:pt modelId="{B8B50742-7E42-3D44-A6EC-72B08B457FE9}" type="pres">
      <dgm:prSet presAssocID="{3D5159E1-2AFA-4F08-A63E-EF45F1F837D3}" presName="outerComposite" presStyleCnt="0">
        <dgm:presLayoutVars>
          <dgm:chMax val="5"/>
          <dgm:dir/>
          <dgm:resizeHandles val="exact"/>
        </dgm:presLayoutVars>
      </dgm:prSet>
      <dgm:spPr/>
    </dgm:pt>
    <dgm:pt modelId="{B66D33AB-2889-0248-85B5-C6CB426DBBF1}" type="pres">
      <dgm:prSet presAssocID="{3D5159E1-2AFA-4F08-A63E-EF45F1F837D3}" presName="dummyMaxCanvas" presStyleCnt="0">
        <dgm:presLayoutVars/>
      </dgm:prSet>
      <dgm:spPr/>
    </dgm:pt>
    <dgm:pt modelId="{436CD67A-2FCE-9F45-9DBC-45CCAE9227A3}" type="pres">
      <dgm:prSet presAssocID="{3D5159E1-2AFA-4F08-A63E-EF45F1F837D3}" presName="ThreeNodes_1" presStyleLbl="node1" presStyleIdx="0" presStyleCnt="3">
        <dgm:presLayoutVars>
          <dgm:bulletEnabled val="1"/>
        </dgm:presLayoutVars>
      </dgm:prSet>
      <dgm:spPr/>
    </dgm:pt>
    <dgm:pt modelId="{77FD8229-F185-E140-89B9-DC31A8E37B81}" type="pres">
      <dgm:prSet presAssocID="{3D5159E1-2AFA-4F08-A63E-EF45F1F837D3}" presName="ThreeNodes_2" presStyleLbl="node1" presStyleIdx="1" presStyleCnt="3">
        <dgm:presLayoutVars>
          <dgm:bulletEnabled val="1"/>
        </dgm:presLayoutVars>
      </dgm:prSet>
      <dgm:spPr/>
    </dgm:pt>
    <dgm:pt modelId="{EA728A7E-6B90-BE4D-AB2C-4679A297F2C8}" type="pres">
      <dgm:prSet presAssocID="{3D5159E1-2AFA-4F08-A63E-EF45F1F837D3}" presName="ThreeNodes_3" presStyleLbl="node1" presStyleIdx="2" presStyleCnt="3">
        <dgm:presLayoutVars>
          <dgm:bulletEnabled val="1"/>
        </dgm:presLayoutVars>
      </dgm:prSet>
      <dgm:spPr/>
    </dgm:pt>
    <dgm:pt modelId="{6D3A09F2-EB85-6947-8F42-1FEB40151F18}" type="pres">
      <dgm:prSet presAssocID="{3D5159E1-2AFA-4F08-A63E-EF45F1F837D3}" presName="ThreeConn_1-2" presStyleLbl="fgAccFollowNode1" presStyleIdx="0" presStyleCnt="2">
        <dgm:presLayoutVars>
          <dgm:bulletEnabled val="1"/>
        </dgm:presLayoutVars>
      </dgm:prSet>
      <dgm:spPr/>
    </dgm:pt>
    <dgm:pt modelId="{3D7D4DCF-D086-0343-A5DB-F76DF2E51632}" type="pres">
      <dgm:prSet presAssocID="{3D5159E1-2AFA-4F08-A63E-EF45F1F837D3}" presName="ThreeConn_2-3" presStyleLbl="fgAccFollowNode1" presStyleIdx="1" presStyleCnt="2">
        <dgm:presLayoutVars>
          <dgm:bulletEnabled val="1"/>
        </dgm:presLayoutVars>
      </dgm:prSet>
      <dgm:spPr/>
    </dgm:pt>
    <dgm:pt modelId="{4D645553-00FD-0C4E-AC83-2B60837951B4}" type="pres">
      <dgm:prSet presAssocID="{3D5159E1-2AFA-4F08-A63E-EF45F1F837D3}" presName="ThreeNodes_1_text" presStyleLbl="node1" presStyleIdx="2" presStyleCnt="3">
        <dgm:presLayoutVars>
          <dgm:bulletEnabled val="1"/>
        </dgm:presLayoutVars>
      </dgm:prSet>
      <dgm:spPr/>
    </dgm:pt>
    <dgm:pt modelId="{41B1ED05-8231-FE43-979D-79FEAC5A70D3}" type="pres">
      <dgm:prSet presAssocID="{3D5159E1-2AFA-4F08-A63E-EF45F1F837D3}" presName="ThreeNodes_2_text" presStyleLbl="node1" presStyleIdx="2" presStyleCnt="3">
        <dgm:presLayoutVars>
          <dgm:bulletEnabled val="1"/>
        </dgm:presLayoutVars>
      </dgm:prSet>
      <dgm:spPr/>
    </dgm:pt>
    <dgm:pt modelId="{9E48F09B-0C9E-D44F-802C-B01D0AD50132}" type="pres">
      <dgm:prSet presAssocID="{3D5159E1-2AFA-4F08-A63E-EF45F1F837D3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4528AF02-8811-4045-A198-5EC3D649BC95}" type="presOf" srcId="{0FA123A5-82C5-49B0-9B2E-F46118F12291}" destId="{41B1ED05-8231-FE43-979D-79FEAC5A70D3}" srcOrd="1" destOrd="0" presId="urn:microsoft.com/office/officeart/2005/8/layout/vProcess5"/>
    <dgm:cxn modelId="{397C5D0D-9D3E-7843-AA3E-D7D201996F75}" type="presOf" srcId="{ADDC98AB-EA3D-4368-B089-9291F3782888}" destId="{3D7D4DCF-D086-0343-A5DB-F76DF2E51632}" srcOrd="0" destOrd="0" presId="urn:microsoft.com/office/officeart/2005/8/layout/vProcess5"/>
    <dgm:cxn modelId="{7A59A829-64E1-47B4-80B8-04348D449B03}" srcId="{3D5159E1-2AFA-4F08-A63E-EF45F1F837D3}" destId="{0FA123A5-82C5-49B0-9B2E-F46118F12291}" srcOrd="1" destOrd="0" parTransId="{845D70A5-A461-453E-9EF5-82916480A723}" sibTransId="{ADDC98AB-EA3D-4368-B089-9291F3782888}"/>
    <dgm:cxn modelId="{E7A9102B-DE52-A344-AAEF-2C06516E102A}" type="presOf" srcId="{4DB88BFB-54FD-40E2-9477-94277537DE5F}" destId="{436CD67A-2FCE-9F45-9DBC-45CCAE9227A3}" srcOrd="0" destOrd="0" presId="urn:microsoft.com/office/officeart/2005/8/layout/vProcess5"/>
    <dgm:cxn modelId="{2FD9BC54-64EC-654D-AA81-C0E281E25238}" type="presOf" srcId="{4589DED3-730D-408D-B96E-8AFC62C59BD0}" destId="{9E48F09B-0C9E-D44F-802C-B01D0AD50132}" srcOrd="1" destOrd="0" presId="urn:microsoft.com/office/officeart/2005/8/layout/vProcess5"/>
    <dgm:cxn modelId="{B43C8958-6AB1-4327-8E43-A7EC93FFDF7D}" srcId="{3D5159E1-2AFA-4F08-A63E-EF45F1F837D3}" destId="{4589DED3-730D-408D-B96E-8AFC62C59BD0}" srcOrd="2" destOrd="0" parTransId="{B0A35A93-83CE-463F-B4E2-CBA9F05A9EEC}" sibTransId="{B085226F-1D24-4CFA-B02E-6D7329960A33}"/>
    <dgm:cxn modelId="{CE943D7C-C002-0848-8B88-5AE15D1AFCAA}" type="presOf" srcId="{4589DED3-730D-408D-B96E-8AFC62C59BD0}" destId="{EA728A7E-6B90-BE4D-AB2C-4679A297F2C8}" srcOrd="0" destOrd="0" presId="urn:microsoft.com/office/officeart/2005/8/layout/vProcess5"/>
    <dgm:cxn modelId="{1431CAAD-3601-47EE-BE16-D99387A43A73}" srcId="{3D5159E1-2AFA-4F08-A63E-EF45F1F837D3}" destId="{4DB88BFB-54FD-40E2-9477-94277537DE5F}" srcOrd="0" destOrd="0" parTransId="{6D7D4D0B-EB96-4E7D-B835-E6DB188B3231}" sibTransId="{FDB80E7E-E59B-4E79-9C87-F32F7EF99795}"/>
    <dgm:cxn modelId="{08B899B1-B1FF-4A41-84ED-B1827B9397F9}" type="presOf" srcId="{3D5159E1-2AFA-4F08-A63E-EF45F1F837D3}" destId="{B8B50742-7E42-3D44-A6EC-72B08B457FE9}" srcOrd="0" destOrd="0" presId="urn:microsoft.com/office/officeart/2005/8/layout/vProcess5"/>
    <dgm:cxn modelId="{72762CC5-9419-524D-9497-BF6D75DDEC49}" type="presOf" srcId="{0FA123A5-82C5-49B0-9B2E-F46118F12291}" destId="{77FD8229-F185-E140-89B9-DC31A8E37B81}" srcOrd="0" destOrd="0" presId="urn:microsoft.com/office/officeart/2005/8/layout/vProcess5"/>
    <dgm:cxn modelId="{FABDC5D7-DAB3-504F-A202-3DCADC4FD54F}" type="presOf" srcId="{4DB88BFB-54FD-40E2-9477-94277537DE5F}" destId="{4D645553-00FD-0C4E-AC83-2B60837951B4}" srcOrd="1" destOrd="0" presId="urn:microsoft.com/office/officeart/2005/8/layout/vProcess5"/>
    <dgm:cxn modelId="{77B999E1-CF9C-EC40-BC81-904CE9FCCB83}" type="presOf" srcId="{FDB80E7E-E59B-4E79-9C87-F32F7EF99795}" destId="{6D3A09F2-EB85-6947-8F42-1FEB40151F18}" srcOrd="0" destOrd="0" presId="urn:microsoft.com/office/officeart/2005/8/layout/vProcess5"/>
    <dgm:cxn modelId="{D94D0080-335B-0B4E-9D52-0EF69D411207}" type="presParOf" srcId="{B8B50742-7E42-3D44-A6EC-72B08B457FE9}" destId="{B66D33AB-2889-0248-85B5-C6CB426DBBF1}" srcOrd="0" destOrd="0" presId="urn:microsoft.com/office/officeart/2005/8/layout/vProcess5"/>
    <dgm:cxn modelId="{CB3DF691-F14B-7849-878B-B426F64D72AA}" type="presParOf" srcId="{B8B50742-7E42-3D44-A6EC-72B08B457FE9}" destId="{436CD67A-2FCE-9F45-9DBC-45CCAE9227A3}" srcOrd="1" destOrd="0" presId="urn:microsoft.com/office/officeart/2005/8/layout/vProcess5"/>
    <dgm:cxn modelId="{7BE5275A-4B2C-074F-ACBB-69DC9E10A7E1}" type="presParOf" srcId="{B8B50742-7E42-3D44-A6EC-72B08B457FE9}" destId="{77FD8229-F185-E140-89B9-DC31A8E37B81}" srcOrd="2" destOrd="0" presId="urn:microsoft.com/office/officeart/2005/8/layout/vProcess5"/>
    <dgm:cxn modelId="{C2998917-9DAC-484D-B65B-FC3C840EFA08}" type="presParOf" srcId="{B8B50742-7E42-3D44-A6EC-72B08B457FE9}" destId="{EA728A7E-6B90-BE4D-AB2C-4679A297F2C8}" srcOrd="3" destOrd="0" presId="urn:microsoft.com/office/officeart/2005/8/layout/vProcess5"/>
    <dgm:cxn modelId="{CFDC3099-0CB4-2C40-8ECE-77BA390C18E3}" type="presParOf" srcId="{B8B50742-7E42-3D44-A6EC-72B08B457FE9}" destId="{6D3A09F2-EB85-6947-8F42-1FEB40151F18}" srcOrd="4" destOrd="0" presId="urn:microsoft.com/office/officeart/2005/8/layout/vProcess5"/>
    <dgm:cxn modelId="{9F4C399E-8D52-8049-859B-1FA9B91A549F}" type="presParOf" srcId="{B8B50742-7E42-3D44-A6EC-72B08B457FE9}" destId="{3D7D4DCF-D086-0343-A5DB-F76DF2E51632}" srcOrd="5" destOrd="0" presId="urn:microsoft.com/office/officeart/2005/8/layout/vProcess5"/>
    <dgm:cxn modelId="{8CD5242B-C21D-2842-A0C3-D6580438AA86}" type="presParOf" srcId="{B8B50742-7E42-3D44-A6EC-72B08B457FE9}" destId="{4D645553-00FD-0C4E-AC83-2B60837951B4}" srcOrd="6" destOrd="0" presId="urn:microsoft.com/office/officeart/2005/8/layout/vProcess5"/>
    <dgm:cxn modelId="{AB18ACE3-7842-4A4A-8219-9D0018FFB125}" type="presParOf" srcId="{B8B50742-7E42-3D44-A6EC-72B08B457FE9}" destId="{41B1ED05-8231-FE43-979D-79FEAC5A70D3}" srcOrd="7" destOrd="0" presId="urn:microsoft.com/office/officeart/2005/8/layout/vProcess5"/>
    <dgm:cxn modelId="{9BD30726-479D-9D47-AA8F-73522DBBD857}" type="presParOf" srcId="{B8B50742-7E42-3D44-A6EC-72B08B457FE9}" destId="{9E48F09B-0C9E-D44F-802C-B01D0AD5013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FE664-00F7-AD45-8152-97901EFC3C26}">
      <dsp:nvSpPr>
        <dsp:cNvPr id="0" name=""/>
        <dsp:cNvSpPr/>
      </dsp:nvSpPr>
      <dsp:spPr>
        <a:xfrm>
          <a:off x="972264" y="3174"/>
          <a:ext cx="2557462" cy="1534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Acciones afirmativas específicas</a:t>
          </a:r>
        </a:p>
      </dsp:txBody>
      <dsp:txXfrm>
        <a:off x="972264" y="3174"/>
        <a:ext cx="2557462" cy="1534477"/>
      </dsp:txXfrm>
    </dsp:sp>
    <dsp:sp modelId="{B53A97D8-5160-5041-92AA-23B99407BB1D}">
      <dsp:nvSpPr>
        <dsp:cNvPr id="0" name=""/>
        <dsp:cNvSpPr/>
      </dsp:nvSpPr>
      <dsp:spPr>
        <a:xfrm>
          <a:off x="3785473" y="3174"/>
          <a:ext cx="2557462" cy="1534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Que las postulaciones fueran por ambos principios de representación</a:t>
          </a:r>
        </a:p>
      </dsp:txBody>
      <dsp:txXfrm>
        <a:off x="3785473" y="3174"/>
        <a:ext cx="2557462" cy="1534477"/>
      </dsp:txXfrm>
    </dsp:sp>
    <dsp:sp modelId="{48776484-5BF0-154C-9CAA-B7B9E1C3F54E}">
      <dsp:nvSpPr>
        <dsp:cNvPr id="0" name=""/>
        <dsp:cNvSpPr/>
      </dsp:nvSpPr>
      <dsp:spPr>
        <a:xfrm>
          <a:off x="972264" y="1793398"/>
          <a:ext cx="2557462" cy="1534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Que las acciones fueran lo más proporcionales en términos cuantitativos y cualitativos.</a:t>
          </a:r>
        </a:p>
      </dsp:txBody>
      <dsp:txXfrm>
        <a:off x="972264" y="1793398"/>
        <a:ext cx="2557462" cy="1534477"/>
      </dsp:txXfrm>
    </dsp:sp>
    <dsp:sp modelId="{848B22D2-7194-5347-8CAF-AC604FA849A7}">
      <dsp:nvSpPr>
        <dsp:cNvPr id="0" name=""/>
        <dsp:cNvSpPr/>
      </dsp:nvSpPr>
      <dsp:spPr>
        <a:xfrm>
          <a:off x="3785473" y="1793398"/>
          <a:ext cx="2557462" cy="1534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Que en las acciones afirmativas se implementaran  en espacios efectivos o bien reglas de ajuste para garantizar la representación. </a:t>
          </a:r>
        </a:p>
      </dsp:txBody>
      <dsp:txXfrm>
        <a:off x="3785473" y="1793398"/>
        <a:ext cx="2557462" cy="1534477"/>
      </dsp:txXfrm>
    </dsp:sp>
    <dsp:sp modelId="{110DE6F9-ECB6-8245-955D-B4C63EBB2D33}">
      <dsp:nvSpPr>
        <dsp:cNvPr id="0" name=""/>
        <dsp:cNvSpPr/>
      </dsp:nvSpPr>
      <dsp:spPr>
        <a:xfrm>
          <a:off x="972264" y="3583622"/>
          <a:ext cx="2557462" cy="1534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Que se establecieran medidas para evitar el fraude a la ley.</a:t>
          </a:r>
        </a:p>
      </dsp:txBody>
      <dsp:txXfrm>
        <a:off x="972264" y="3583622"/>
        <a:ext cx="2557462" cy="1534477"/>
      </dsp:txXfrm>
    </dsp:sp>
    <dsp:sp modelId="{46934D8C-5D5E-F740-BFC3-0DDEC3C2DE9C}">
      <dsp:nvSpPr>
        <dsp:cNvPr id="0" name=""/>
        <dsp:cNvSpPr/>
      </dsp:nvSpPr>
      <dsp:spPr>
        <a:xfrm>
          <a:off x="3785473" y="3583622"/>
          <a:ext cx="2557462" cy="1534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La implementación de autoadscripción calificada</a:t>
          </a:r>
        </a:p>
      </dsp:txBody>
      <dsp:txXfrm>
        <a:off x="3785473" y="3583622"/>
        <a:ext cx="2557462" cy="15344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826C1-156A-B746-B58E-1AD9560AC62C}">
      <dsp:nvSpPr>
        <dsp:cNvPr id="0" name=""/>
        <dsp:cNvSpPr/>
      </dsp:nvSpPr>
      <dsp:spPr>
        <a:xfrm>
          <a:off x="0" y="29520"/>
          <a:ext cx="73152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/>
            <a:t>17 entidades federativas tuvieron acciones afirmativas específicas para diputaciones y ayuntamientos.</a:t>
          </a:r>
        </a:p>
      </dsp:txBody>
      <dsp:txXfrm>
        <a:off x="38838" y="68358"/>
        <a:ext cx="7237524" cy="717924"/>
      </dsp:txXfrm>
    </dsp:sp>
    <dsp:sp modelId="{3229BC0F-A4C4-6B49-8DD1-EE7FC2B0DC74}">
      <dsp:nvSpPr>
        <dsp:cNvPr id="0" name=""/>
        <dsp:cNvSpPr/>
      </dsp:nvSpPr>
      <dsp:spPr>
        <a:xfrm>
          <a:off x="0" y="882720"/>
          <a:ext cx="73152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/>
            <a:t>4 entidades tuvieron acciones afirmativas  para ayuntamientos.</a:t>
          </a:r>
        </a:p>
      </dsp:txBody>
      <dsp:txXfrm>
        <a:off x="38838" y="921558"/>
        <a:ext cx="7237524" cy="717924"/>
      </dsp:txXfrm>
    </dsp:sp>
    <dsp:sp modelId="{9C86ECC7-2DFF-E242-8917-DC5791E9F97C}">
      <dsp:nvSpPr>
        <dsp:cNvPr id="0" name=""/>
        <dsp:cNvSpPr/>
      </dsp:nvSpPr>
      <dsp:spPr>
        <a:xfrm>
          <a:off x="0" y="1735920"/>
          <a:ext cx="73152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/>
            <a:t>5 entidades tuvieron acciones afirmativas para diputaciones.</a:t>
          </a:r>
        </a:p>
      </dsp:txBody>
      <dsp:txXfrm>
        <a:off x="38838" y="1774758"/>
        <a:ext cx="7237524" cy="717924"/>
      </dsp:txXfrm>
    </dsp:sp>
    <dsp:sp modelId="{B722674C-8571-F24F-8A32-4D25C72AC572}">
      <dsp:nvSpPr>
        <dsp:cNvPr id="0" name=""/>
        <dsp:cNvSpPr/>
      </dsp:nvSpPr>
      <dsp:spPr>
        <a:xfrm>
          <a:off x="0" y="2589120"/>
          <a:ext cx="73152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3 entidades aplicaron criterios de representación poblacional.</a:t>
          </a:r>
        </a:p>
      </dsp:txBody>
      <dsp:txXfrm>
        <a:off x="38838" y="2627958"/>
        <a:ext cx="7237524" cy="717924"/>
      </dsp:txXfrm>
    </dsp:sp>
    <dsp:sp modelId="{EF1424F4-7EF3-AD46-A99E-D42B014AC901}">
      <dsp:nvSpPr>
        <dsp:cNvPr id="0" name=""/>
        <dsp:cNvSpPr/>
      </dsp:nvSpPr>
      <dsp:spPr>
        <a:xfrm>
          <a:off x="0" y="3442320"/>
          <a:ext cx="73152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4 entidades desarrollaron reglas de ajuste</a:t>
          </a:r>
        </a:p>
      </dsp:txBody>
      <dsp:txXfrm>
        <a:off x="38838" y="3481158"/>
        <a:ext cx="7237524" cy="717924"/>
      </dsp:txXfrm>
    </dsp:sp>
    <dsp:sp modelId="{3285F403-52D4-B948-B72D-DA8BFCE0577E}">
      <dsp:nvSpPr>
        <dsp:cNvPr id="0" name=""/>
        <dsp:cNvSpPr/>
      </dsp:nvSpPr>
      <dsp:spPr>
        <a:xfrm>
          <a:off x="0" y="4295520"/>
          <a:ext cx="73152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/>
            <a:t>4 entidades implementaron mecanismos para remitir las falsas candidaturas a PES o POS.</a:t>
          </a:r>
        </a:p>
      </dsp:txBody>
      <dsp:txXfrm>
        <a:off x="38838" y="4334358"/>
        <a:ext cx="7237524" cy="7179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BF38D-3924-C64E-8724-3636D6F9982F}">
      <dsp:nvSpPr>
        <dsp:cNvPr id="0" name=""/>
        <dsp:cNvSpPr/>
      </dsp:nvSpPr>
      <dsp:spPr>
        <a:xfrm>
          <a:off x="0" y="68122"/>
          <a:ext cx="7728267" cy="24265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400" kern="1200" dirty="0"/>
            <a:t>Colima, Coahuila, Chiapas y Chihuahua y Yucatán destacaron por tener alto número de regidurías y diputaciones electas por AA.</a:t>
          </a:r>
          <a:endParaRPr lang="en-US" sz="3400" kern="1200" dirty="0"/>
        </a:p>
      </dsp:txBody>
      <dsp:txXfrm>
        <a:off x="118456" y="186578"/>
        <a:ext cx="7491355" cy="2189667"/>
      </dsp:txXfrm>
    </dsp:sp>
    <dsp:sp modelId="{997C7954-C79E-BE47-89F9-461B79B52552}">
      <dsp:nvSpPr>
        <dsp:cNvPr id="0" name=""/>
        <dsp:cNvSpPr/>
      </dsp:nvSpPr>
      <dsp:spPr>
        <a:xfrm>
          <a:off x="0" y="2592622"/>
          <a:ext cx="7728267" cy="2426579"/>
        </a:xfrm>
        <a:prstGeom prst="roundRect">
          <a:avLst/>
        </a:prstGeom>
        <a:solidFill>
          <a:schemeClr val="accent2">
            <a:hueOff val="-936038"/>
            <a:satOff val="48273"/>
            <a:lumOff val="-31959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400" kern="1200" dirty="0"/>
            <a:t>En Querétaro, Veracruz y Nayarit no lograron llegar personas LGBTTTIQA+ por acción afirmativa. </a:t>
          </a:r>
        </a:p>
      </dsp:txBody>
      <dsp:txXfrm>
        <a:off x="118456" y="2711078"/>
        <a:ext cx="7491355" cy="21896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6CD67A-2FCE-9F45-9DBC-45CCAE9227A3}">
      <dsp:nvSpPr>
        <dsp:cNvPr id="0" name=""/>
        <dsp:cNvSpPr/>
      </dsp:nvSpPr>
      <dsp:spPr>
        <a:xfrm>
          <a:off x="0" y="0"/>
          <a:ext cx="6217920" cy="15361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 dirty="0"/>
            <a:t>Garantizar no sólo la postulación sino la representación efectiva de los cargos a personas LGBTTTIQA+.</a:t>
          </a:r>
          <a:endParaRPr lang="en-US" sz="2300" kern="1200" dirty="0"/>
        </a:p>
      </dsp:txBody>
      <dsp:txXfrm>
        <a:off x="44994" y="44994"/>
        <a:ext cx="4560248" cy="1446204"/>
      </dsp:txXfrm>
    </dsp:sp>
    <dsp:sp modelId="{77FD8229-F185-E140-89B9-DC31A8E37B81}">
      <dsp:nvSpPr>
        <dsp:cNvPr id="0" name=""/>
        <dsp:cNvSpPr/>
      </dsp:nvSpPr>
      <dsp:spPr>
        <a:xfrm>
          <a:off x="548639" y="1792224"/>
          <a:ext cx="6217920" cy="15361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/>
            <a:t>Establecer mecanismos efectivos que impidan las falsas candidaturas. </a:t>
          </a:r>
          <a:endParaRPr lang="en-US" sz="2300" kern="1200"/>
        </a:p>
      </dsp:txBody>
      <dsp:txXfrm>
        <a:off x="593632" y="1837217"/>
        <a:ext cx="4580769" cy="1446205"/>
      </dsp:txXfrm>
    </dsp:sp>
    <dsp:sp modelId="{EA728A7E-6B90-BE4D-AB2C-4679A297F2C8}">
      <dsp:nvSpPr>
        <dsp:cNvPr id="0" name=""/>
        <dsp:cNvSpPr/>
      </dsp:nvSpPr>
      <dsp:spPr>
        <a:xfrm>
          <a:off x="1097279" y="3584448"/>
          <a:ext cx="6217920" cy="15361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/>
            <a:t>Dar seguimiento a las candidaturas LGBTTTIQA+ que fueron electas durante este proceso electoral. </a:t>
          </a:r>
          <a:endParaRPr lang="en-US" sz="2300" kern="1200"/>
        </a:p>
      </dsp:txBody>
      <dsp:txXfrm>
        <a:off x="1142272" y="3629441"/>
        <a:ext cx="4580769" cy="1446205"/>
      </dsp:txXfrm>
    </dsp:sp>
    <dsp:sp modelId="{6D3A09F2-EB85-6947-8F42-1FEB40151F18}">
      <dsp:nvSpPr>
        <dsp:cNvPr id="0" name=""/>
        <dsp:cNvSpPr/>
      </dsp:nvSpPr>
      <dsp:spPr>
        <a:xfrm>
          <a:off x="5219395" y="1164945"/>
          <a:ext cx="998524" cy="9985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444063" y="1164945"/>
        <a:ext cx="549188" cy="751389"/>
      </dsp:txXfrm>
    </dsp:sp>
    <dsp:sp modelId="{3D7D4DCF-D086-0343-A5DB-F76DF2E51632}">
      <dsp:nvSpPr>
        <dsp:cNvPr id="0" name=""/>
        <dsp:cNvSpPr/>
      </dsp:nvSpPr>
      <dsp:spPr>
        <a:xfrm>
          <a:off x="5768035" y="2946928"/>
          <a:ext cx="998524" cy="9985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992703" y="2946928"/>
        <a:ext cx="549188" cy="751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D81E-D7EF-EA4D-80E6-7426A564219A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A487-20DA-4B47-B4E4-8DF960D4D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013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D81E-D7EF-EA4D-80E6-7426A564219A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A487-20DA-4B47-B4E4-8DF960D4D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39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D81E-D7EF-EA4D-80E6-7426A564219A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A487-20DA-4B47-B4E4-8DF960D4D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101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D81E-D7EF-EA4D-80E6-7426A564219A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A487-20DA-4B47-B4E4-8DF960D4D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591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D81E-D7EF-EA4D-80E6-7426A564219A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A487-20DA-4B47-B4E4-8DF960D4D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853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D81E-D7EF-EA4D-80E6-7426A564219A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A487-20DA-4B47-B4E4-8DF960D4D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458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D81E-D7EF-EA4D-80E6-7426A564219A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A487-20DA-4B47-B4E4-8DF960D4D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55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D81E-D7EF-EA4D-80E6-7426A564219A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A487-20DA-4B47-B4E4-8DF960D4D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192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D81E-D7EF-EA4D-80E6-7426A564219A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A487-20DA-4B47-B4E4-8DF960D4D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87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D81E-D7EF-EA4D-80E6-7426A564219A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A487-20DA-4B47-B4E4-8DF960D4D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360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D81E-D7EF-EA4D-80E6-7426A564219A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A487-20DA-4B47-B4E4-8DF960D4D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462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EE2D81E-D7EF-EA4D-80E6-7426A564219A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C9F1A487-20DA-4B47-B4E4-8DF960D4D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570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864E5C9-52C9-4572-AC75-548B9B9C2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CC6500-4DBD-4C34-BC14-2387FB483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6B60E4E-6F42-4EAF-6573-E77035398C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9" y="1298448"/>
            <a:ext cx="3258688" cy="3255264"/>
          </a:xfrm>
        </p:spPr>
        <p:txBody>
          <a:bodyPr>
            <a:normAutofit/>
          </a:bodyPr>
          <a:lstStyle/>
          <a:p>
            <a:r>
              <a:rPr lang="es-MX" sz="2800" dirty="0"/>
              <a:t>Acciones afirmativas</a:t>
            </a:r>
            <a:br>
              <a:rPr lang="es-MX" sz="2800" dirty="0"/>
            </a:br>
            <a:r>
              <a:rPr lang="es-MX" sz="2800" dirty="0"/>
              <a:t>¿Cómo le fue a la población LGBTTTIQA+ en los Procesos Electorales Locales 2023-2024.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D1B8AB-CDAA-48EF-13A4-0A586AF33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3228521" cy="914400"/>
          </a:xfrm>
        </p:spPr>
        <p:txBody>
          <a:bodyPr>
            <a:normAutofit/>
          </a:bodyPr>
          <a:lstStyle/>
          <a:p>
            <a:r>
              <a:rPr lang="es-MX" sz="1500"/>
              <a:t>Óscar Daniel Rodríguez Fuentes</a:t>
            </a:r>
          </a:p>
          <a:p>
            <a:r>
              <a:rPr lang="es-MX" sz="1500"/>
              <a:t>Consejero Electoral del Instituto Electoral de Coahuila.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1F184CF-C235-98C3-6521-864506458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640" y="1220255"/>
            <a:ext cx="6367271" cy="440933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E34A3B6-BAD2-4156-BDC6-4736248BF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4726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A583BD-7911-D1EB-6275-FA987BEBC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¿Acciones afirmativas la deuda pendiente?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D96FEB-5F34-2966-49B3-CAECA25BF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Desde los colectivos y asociaciones LGBTTTIQA+ se buscó la aprobación de acciones afirmativas efectivas que garantizaran tanto la postulación como la representación efectiva de este GAP.</a:t>
            </a:r>
          </a:p>
          <a:p>
            <a:r>
              <a:rPr lang="es-MX" dirty="0"/>
              <a:t>De 2021 a la fecha se han venido implementando Acciones afirmativas para poblaciones LGBTTTIQA+ y en el proceso electoral local 2023-2024, estas acciones se implementaron por primera vez en todo el pais.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5510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8FB187-E258-58B4-1672-1134D0CB1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¿Qué se buscaba lograr en la implementación de acciones afirmativas?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0998BDFF-4365-C410-E3D7-CE95F32C03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13030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7010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FEE03-5283-0708-79BB-E6F5D1E89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¿Cómo se diseñaron las acciones?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A2B8C932-6878-6B3C-AA99-71C556735D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37583" y="858584"/>
          <a:ext cx="7177510" cy="5131307"/>
        </p:xfrm>
        <a:graphic>
          <a:graphicData uri="http://schemas.openxmlformats.org/drawingml/2006/table">
            <a:tbl>
              <a:tblPr/>
              <a:tblGrid>
                <a:gridCol w="1138362">
                  <a:extLst>
                    <a:ext uri="{9D8B030D-6E8A-4147-A177-3AD203B41FA5}">
                      <a16:colId xmlns:a16="http://schemas.microsoft.com/office/drawing/2014/main" val="3767911933"/>
                    </a:ext>
                  </a:extLst>
                </a:gridCol>
                <a:gridCol w="423525">
                  <a:extLst>
                    <a:ext uri="{9D8B030D-6E8A-4147-A177-3AD203B41FA5}">
                      <a16:colId xmlns:a16="http://schemas.microsoft.com/office/drawing/2014/main" val="16277603"/>
                    </a:ext>
                  </a:extLst>
                </a:gridCol>
                <a:gridCol w="423525">
                  <a:extLst>
                    <a:ext uri="{9D8B030D-6E8A-4147-A177-3AD203B41FA5}">
                      <a16:colId xmlns:a16="http://schemas.microsoft.com/office/drawing/2014/main" val="1262043287"/>
                    </a:ext>
                  </a:extLst>
                </a:gridCol>
                <a:gridCol w="1478975">
                  <a:extLst>
                    <a:ext uri="{9D8B030D-6E8A-4147-A177-3AD203B41FA5}">
                      <a16:colId xmlns:a16="http://schemas.microsoft.com/office/drawing/2014/main" val="3902680085"/>
                    </a:ext>
                  </a:extLst>
                </a:gridCol>
                <a:gridCol w="396634">
                  <a:extLst>
                    <a:ext uri="{9D8B030D-6E8A-4147-A177-3AD203B41FA5}">
                      <a16:colId xmlns:a16="http://schemas.microsoft.com/office/drawing/2014/main" val="1821411012"/>
                    </a:ext>
                  </a:extLst>
                </a:gridCol>
                <a:gridCol w="396634">
                  <a:extLst>
                    <a:ext uri="{9D8B030D-6E8A-4147-A177-3AD203B41FA5}">
                      <a16:colId xmlns:a16="http://schemas.microsoft.com/office/drawing/2014/main" val="3937415401"/>
                    </a:ext>
                  </a:extLst>
                </a:gridCol>
                <a:gridCol w="761896">
                  <a:extLst>
                    <a:ext uri="{9D8B030D-6E8A-4147-A177-3AD203B41FA5}">
                      <a16:colId xmlns:a16="http://schemas.microsoft.com/office/drawing/2014/main" val="3766409643"/>
                    </a:ext>
                  </a:extLst>
                </a:gridCol>
                <a:gridCol w="746210">
                  <a:extLst>
                    <a:ext uri="{9D8B030D-6E8A-4147-A177-3AD203B41FA5}">
                      <a16:colId xmlns:a16="http://schemas.microsoft.com/office/drawing/2014/main" val="1180748431"/>
                    </a:ext>
                  </a:extLst>
                </a:gridCol>
                <a:gridCol w="826882">
                  <a:extLst>
                    <a:ext uri="{9D8B030D-6E8A-4147-A177-3AD203B41FA5}">
                      <a16:colId xmlns:a16="http://schemas.microsoft.com/office/drawing/2014/main" val="102800118"/>
                    </a:ext>
                  </a:extLst>
                </a:gridCol>
                <a:gridCol w="584867">
                  <a:extLst>
                    <a:ext uri="{9D8B030D-6E8A-4147-A177-3AD203B41FA5}">
                      <a16:colId xmlns:a16="http://schemas.microsoft.com/office/drawing/2014/main" val="2218657268"/>
                    </a:ext>
                  </a:extLst>
                </a:gridCol>
              </a:tblGrid>
              <a:tr h="2964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61CBF3"/>
                          </a:highlight>
                          <a:latin typeface="Arial" panose="020B0604020202020204" pitchFamily="34" charset="0"/>
                        </a:rPr>
                        <a:t>ESTADO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B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49EDD"/>
                          </a:highlight>
                          <a:latin typeface="Arial" panose="020B0604020202020204" pitchFamily="34" charset="0"/>
                        </a:rPr>
                        <a:t>Estableció AA: 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9E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5E6A2"/>
                          </a:highlight>
                          <a:latin typeface="Arial" panose="020B0604020202020204" pitchFamily="34" charset="0"/>
                        </a:rPr>
                        <a:t>Representación poblacional 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6A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7C7AC"/>
                          </a:highlight>
                          <a:latin typeface="Arial" panose="020B0604020202020204" pitchFamily="34" charset="0"/>
                        </a:rPr>
                        <a:t>La AA fue específica 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7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DADAD"/>
                          </a:highlight>
                          <a:latin typeface="Arial" panose="020B0604020202020204" pitchFamily="34" charset="0"/>
                        </a:rPr>
                        <a:t>Reglas de ajuste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ADA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8EB2"/>
                          </a:highlight>
                          <a:latin typeface="Arial" panose="020B0604020202020204" pitchFamily="34" charset="0"/>
                        </a:rPr>
                        <a:t>Reglas para evitar fraude a la ley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8EB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7FE9"/>
                          </a:highlight>
                          <a:latin typeface="Arial" panose="020B0604020202020204" pitchFamily="34" charset="0"/>
                        </a:rPr>
                        <a:t>Autoadscripción calificada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F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7B19"/>
                          </a:highlight>
                          <a:latin typeface="Arial" panose="020B0604020202020204" pitchFamily="34" charset="0"/>
                        </a:rPr>
                        <a:t>Lugar en lista de RP 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B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274226"/>
                  </a:ext>
                </a:extLst>
              </a:tr>
              <a:tr h="12531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49EDD"/>
                          </a:highlight>
                          <a:latin typeface="Arial" panose="020B0604020202020204" pitchFamily="34" charset="0"/>
                        </a:rPr>
                        <a:t>MR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9E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49EDD"/>
                          </a:highlight>
                          <a:latin typeface="Arial" panose="020B0604020202020204" pitchFamily="34" charset="0"/>
                        </a:rPr>
                        <a:t>RP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9E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7C7AC"/>
                          </a:highlight>
                          <a:latin typeface="Arial" panose="020B0604020202020204" pitchFamily="34" charset="0"/>
                        </a:rPr>
                        <a:t>Dip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7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7C7AC"/>
                          </a:highlight>
                          <a:latin typeface="Arial" panose="020B0604020202020204" pitchFamily="34" charset="0"/>
                        </a:rPr>
                        <a:t>Ayunt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7A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570195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212529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Aguascalientes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 ✔️ 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</a:rPr>
                        <a:t>✔️ 6.5% = 12 cargos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rial" panose="020B0604020202020204" pitchFamily="34" charset="0"/>
                        </a:rPr>
                        <a:t>Remisión PES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[1-4-5]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967227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Baja California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165746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Baja California Sur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281807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Campeche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33174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Ciudad de México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245387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Coahuila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[5]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563911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Colima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[3] 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009537"/>
                  </a:ext>
                </a:extLst>
              </a:tr>
              <a:tr h="243892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Chiapas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</a:rPr>
                        <a:t>2.5% de los cargos ayuntamientos  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[5]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464236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Chihuahua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029449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Durango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[3]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750452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Guanajuato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[4]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547003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Estado de Guerrero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[8]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193233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Estado de Hidalgo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678782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Jalisco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✔️ 4.7%* - 125 municipios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[10]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431450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México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413277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Michoacán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rial" panose="020B0604020202020204" pitchFamily="34" charset="0"/>
                        </a:rPr>
                        <a:t>Remisión PES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[6]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937673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Morelos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*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rial" panose="020B0604020202020204" pitchFamily="34" charset="0"/>
                        </a:rPr>
                        <a:t>✔️* genérica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776042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Nayarit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*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[7]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088421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Nuevo León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055339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Oaxaca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570130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Puebla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[8]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696659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Querétaro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269366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Quintana Roo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657678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San Luis Potosí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407563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Sinaloa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[8]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423304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Sonora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[4]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173498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Tabasco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[7]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10870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Tamaulipas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rial" panose="020B0604020202020204" pitchFamily="34" charset="0"/>
                        </a:rPr>
                        <a:t>Remisión PES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[7]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803259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Tlaxcala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ptos Narrow" panose="020B00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438314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Estado de Veracruz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rial" panose="020B0604020202020204" pitchFamily="34" charset="0"/>
                        </a:rPr>
                        <a:t>Remisión POS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[10] 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34556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Yucatán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[5]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940535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Zacatecas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BE2D5"/>
                          </a:highlight>
                          <a:latin typeface="Arial" panose="020B0604020202020204" pitchFamily="34" charset="0"/>
                        </a:rPr>
                        <a:t>✔️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D0D0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A2E9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9FE3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737" marR="6737" marT="6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[6]</a:t>
                      </a:r>
                    </a:p>
                  </a:txBody>
                  <a:tcPr marL="6737" marR="6737" marT="6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517582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A5746320-A08F-5D58-3618-CF9F3700DA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645967"/>
              </p:ext>
            </p:extLst>
          </p:nvPr>
        </p:nvGraphicFramePr>
        <p:xfrm>
          <a:off x="252919" y="5342191"/>
          <a:ext cx="1612900" cy="647700"/>
        </p:xfrm>
        <a:graphic>
          <a:graphicData uri="http://schemas.openxmlformats.org/drawingml/2006/table">
            <a:tbl>
              <a:tblPr/>
              <a:tblGrid>
                <a:gridCol w="1612900">
                  <a:extLst>
                    <a:ext uri="{9D8B030D-6E8A-4147-A177-3AD203B41FA5}">
                      <a16:colId xmlns:a16="http://schemas.microsoft.com/office/drawing/2014/main" val="4212497530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🔀 OPCIONAL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17398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rial" panose="020B0604020202020204" pitchFamily="34" charset="0"/>
                        </a:rPr>
                        <a:t>* POTESTATIVO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439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AF14"/>
                          </a:highlight>
                          <a:latin typeface="Arial" panose="020B0604020202020204" pitchFamily="34" charset="0"/>
                        </a:rPr>
                        <a:t>[Lugares de la lista]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83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7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95D811-764D-29A9-90F8-FED90DF7D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¿Qué se logró?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34A87E48-A320-8C48-2C8A-A23DFFBB65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445824"/>
              </p:ext>
            </p:extLst>
          </p:nvPr>
        </p:nvGraphicFramePr>
        <p:xfrm>
          <a:off x="3869268" y="864108"/>
          <a:ext cx="73152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4755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482C0E-435D-BB2E-9E6B-4B1D2E0B4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s-MX" dirty="0"/>
              <a:t>¿Cuáles fueron los resultados?</a:t>
            </a:r>
          </a:p>
        </p:txBody>
      </p:sp>
      <p:graphicFrame>
        <p:nvGraphicFramePr>
          <p:cNvPr id="12" name="Marcador de contenido 11">
            <a:extLst>
              <a:ext uri="{FF2B5EF4-FFF2-40B4-BE49-F238E27FC236}">
                <a16:creationId xmlns:a16="http://schemas.microsoft.com/office/drawing/2014/main" id="{66B13F77-9D6C-6AB9-48A9-9B71DF619D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561803"/>
              </p:ext>
            </p:extLst>
          </p:nvPr>
        </p:nvGraphicFramePr>
        <p:xfrm>
          <a:off x="4600508" y="885459"/>
          <a:ext cx="6047044" cy="5087355"/>
        </p:xfrm>
        <a:graphic>
          <a:graphicData uri="http://schemas.openxmlformats.org/drawingml/2006/table">
            <a:tbl>
              <a:tblPr firstRow="1" bandRow="1"/>
              <a:tblGrid>
                <a:gridCol w="1363512">
                  <a:extLst>
                    <a:ext uri="{9D8B030D-6E8A-4147-A177-3AD203B41FA5}">
                      <a16:colId xmlns:a16="http://schemas.microsoft.com/office/drawing/2014/main" val="4102822051"/>
                    </a:ext>
                  </a:extLst>
                </a:gridCol>
                <a:gridCol w="4683532">
                  <a:extLst>
                    <a:ext uri="{9D8B030D-6E8A-4147-A177-3AD203B41FA5}">
                      <a16:colId xmlns:a16="http://schemas.microsoft.com/office/drawing/2014/main" val="1056035078"/>
                    </a:ext>
                  </a:extLst>
                </a:gridCol>
              </a:tblGrid>
              <a:tr h="14722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61CBF3"/>
                          </a:highlight>
                          <a:latin typeface="Arial" panose="020B0604020202020204" pitchFamily="34" charset="0"/>
                        </a:rPr>
                        <a:t>ESTADO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B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5E6A2"/>
                          </a:highlight>
                          <a:latin typeface="Arial" panose="020B0604020202020204" pitchFamily="34" charset="0"/>
                        </a:rPr>
                        <a:t>CARGOS ELECTOS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6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791137"/>
                  </a:ext>
                </a:extLst>
              </a:tr>
              <a:tr h="3762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212529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Aguascalientes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</a:rPr>
                        <a:t>2 diputaciones locales</a:t>
                      </a:r>
                      <a:b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</a:rPr>
                      </a:br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</a:rPr>
                        <a:t>2 sindicaturas</a:t>
                      </a:r>
                      <a:b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</a:rPr>
                      </a:br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</a:rPr>
                        <a:t>6 regidurías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437213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Baja California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</a:rPr>
                        <a:t>1 diputación local, 1 regiduría 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069833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Baja California Sur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</a:rPr>
                        <a:t>1 diputación local,2 regidurías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38535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Campeche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</a:rPr>
                        <a:t>2 regidurías 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752109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Ciudad de México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</a:rPr>
                        <a:t>2 diputaciones locales,9 concejalías 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487792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Coahuila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</a:rPr>
                        <a:t>16 regidurías 3 sindicaturas 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147499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Colima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</a:rPr>
                        <a:t>3 diputaciones, 8regidurías y 1 presidencia municipal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381891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Chiapas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</a:rPr>
                        <a:t>1 presidencia municipal, 2 sindicaturas, 18 regidurías, 1 diputacón  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198394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Chihuahua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2 diputaciones locales, 9 regidurías 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893336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Durango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2 diputaciones locales 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720867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Guanajuato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2 diputaciones locales 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501695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Estado de Guerrero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3 diputaciones locales, 1 presidencia municipal, 11 regidurías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733974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Estado de Hidalgo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1 diputación, 10 regidurías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959591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Jalisco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1 diputación local, 7 regidurías, 1 sindicatura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901318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México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2 regidurías 1 diputación local 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369398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Michoacán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2 dputaciones, 8 presidencias municipales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429358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Morelos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8 regidurías 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629071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Nayarit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0 cargos 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31985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Nuevo León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18 personas  regiduras, 2 personas síndicas, 2 diputaciones*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500442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Oaxaca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1 diputación local, 59 concejaíías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884066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Puebla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4 regidurías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043201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Querétaro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0 cargos 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870131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Quintana Roo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7 regidurías, 3 diputaciones locales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708456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San Luis Potosí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2 diputaciones, 1 presidencia municipal, 6 regidurías 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537574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Sinaloa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1 diputación 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443742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Sonora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7 regidurías, 1 sindicatura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943800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Tabasco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2 diputaciones locales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009840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Tamaulipas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1 sindicatura, 13 regidurías 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627159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Tlaxcala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2 diputaciones, 13 regidurías , 15 presidencias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867121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Estado de Veracruz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0 cargos 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067448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Yucatán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4 dipurtaciones locales, 2 presidencias municipales, 2 sindicaturas, 11 regidurías 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269427"/>
                  </a:ext>
                </a:extLst>
              </a:tr>
              <a:tr h="1472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AEDFB"/>
                          </a:highlight>
                          <a:latin typeface="Arial" panose="020B0604020202020204" pitchFamily="34" charset="0"/>
                        </a:rPr>
                        <a:t>Zacatecas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ptos Narrow" panose="020B0004020202020204" pitchFamily="34" charset="0"/>
                        </a:rPr>
                        <a:t>6 regidurías </a:t>
                      </a:r>
                    </a:p>
                  </a:txBody>
                  <a:tcPr marL="5201" marR="5201" marT="5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251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173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89F64D-B153-9F1D-6FAB-049B3D9A4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s-MX" dirty="0"/>
              <a:t>¿Cuáles fueron los resultados?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B3E00FBB-FBAF-EEB5-6D99-5FB2B37BD4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958656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3156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BF0337-F54F-56DB-3917-C396D95F9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¿Cuáles son los retos pendientes?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38FFE0F2-BF9F-97BB-1DE4-EBC147A80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45634"/>
              </p:ext>
            </p:extLst>
          </p:nvPr>
        </p:nvGraphicFramePr>
        <p:xfrm>
          <a:off x="3869268" y="864108"/>
          <a:ext cx="73152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4337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0742A61-A7E5-A744-F61F-DBEA09246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7255" y="474164"/>
            <a:ext cx="5060667" cy="5060667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C2F659D-7E6B-6BC3-9975-9B057CEA90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5316" y="6105433"/>
            <a:ext cx="8740167" cy="556806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B6F0E7BC-BB88-668A-CDEC-A99D729E92C6}"/>
              </a:ext>
            </a:extLst>
          </p:cNvPr>
          <p:cNvSpPr txBox="1"/>
          <p:nvPr/>
        </p:nvSpPr>
        <p:spPr>
          <a:xfrm>
            <a:off x="2394284" y="3850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300292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Personalizados 1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0C2B9C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3612</TotalTime>
  <Words>1004</Words>
  <Application>Microsoft Office PowerPoint</Application>
  <PresentationFormat>Panorámica</PresentationFormat>
  <Paragraphs>430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Aptos Narrow</vt:lpstr>
      <vt:lpstr>Arial</vt:lpstr>
      <vt:lpstr>Corbel</vt:lpstr>
      <vt:lpstr>Wingdings 2</vt:lpstr>
      <vt:lpstr>Marco</vt:lpstr>
      <vt:lpstr>Acciones afirmativas ¿Cómo le fue a la población LGBTTTIQA+ en los Procesos Electorales Locales 2023-2024.</vt:lpstr>
      <vt:lpstr>¿Acciones afirmativas la deuda pendiente?</vt:lpstr>
      <vt:lpstr>¿Qué se buscaba lograr en la implementación de acciones afirmativas?</vt:lpstr>
      <vt:lpstr>¿Cómo se diseñaron las acciones?</vt:lpstr>
      <vt:lpstr>¿Qué se logró?</vt:lpstr>
      <vt:lpstr>¿Cuáles fueron los resultados?</vt:lpstr>
      <vt:lpstr>¿Cuáles fueron los resultados?</vt:lpstr>
      <vt:lpstr>¿Cuáles son los retos pendientes?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Acciones afirmativas ¿Cómo le fue a la población LGBTTTIQA+ en los Procesos Electorales Locales 2023-2024.</dc:title>
  <dc:creator>OSCAR DANIEL RODRIGUEZ FUENTES</dc:creator>
  <cp:lastModifiedBy>usuario</cp:lastModifiedBy>
  <cp:revision>1</cp:revision>
  <dcterms:created xsi:type="dcterms:W3CDTF">2024-09-18T03:47:53Z</dcterms:created>
  <dcterms:modified xsi:type="dcterms:W3CDTF">2024-09-27T19:11:04Z</dcterms:modified>
</cp:coreProperties>
</file>