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86" r:id="rId4"/>
    <p:sldId id="285" r:id="rId5"/>
    <p:sldId id="319" r:id="rId6"/>
    <p:sldId id="292" r:id="rId7"/>
    <p:sldId id="298" r:id="rId8"/>
    <p:sldId id="300" r:id="rId9"/>
    <p:sldId id="302" r:id="rId10"/>
    <p:sldId id="297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renia" initials="C" lastIdx="1" clrIdx="0">
    <p:extLst>
      <p:ext uri="{19B8F6BF-5375-455C-9EA6-DF929625EA0E}">
        <p15:presenceInfo xmlns:p15="http://schemas.microsoft.com/office/powerpoint/2012/main" userId="Cire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33"/>
    <a:srgbClr val="993366"/>
    <a:srgbClr val="800000"/>
    <a:srgbClr val="EFD1F7"/>
    <a:srgbClr val="FF7474"/>
    <a:srgbClr val="FAF4FE"/>
    <a:srgbClr val="FFCCFF"/>
    <a:srgbClr val="D83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E3293-09BB-46F8-818C-689B482CBF96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D6AA7-28AD-422F-AE40-8F9A8F4CD2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54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303C-C979-4435-BBDE-6DF6964B8507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73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D23-740D-4A2A-AAB3-4D50A7C1FBEF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91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B5E5-B276-4984-B77C-FAB390BCBC13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06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93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34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83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28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4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08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28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8676-4F42-4E9F-A74F-28E97BD6383A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193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19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288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77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BEE6-0E77-4CBF-AE7F-CFF405BE8FEF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72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C15-3CCA-409D-B1A0-95AE319B86F1}" type="datetime1">
              <a:rPr lang="es-MX" smtClean="0"/>
              <a:t>27/09/2024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20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6EC1-6F37-4887-9729-259A5F58E3DF}" type="datetime1">
              <a:rPr lang="es-MX" smtClean="0"/>
              <a:t>27/09/2024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3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980-2E14-4106-A0D1-12ABE77288EA}" type="datetime1">
              <a:rPr lang="es-MX" smtClean="0"/>
              <a:t>27/09/2024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56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4F4-564E-4307-8260-2DD176C64CBD}" type="datetime1">
              <a:rPr lang="es-MX" smtClean="0"/>
              <a:t>27/09/2024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72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3917-D794-44EB-A13B-9559B927F661}" type="datetime1">
              <a:rPr lang="es-MX" smtClean="0"/>
              <a:t>27/09/2024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06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8EE2-945C-4DBB-AEA1-E5CDCEDEC506}" type="datetime1">
              <a:rPr lang="es-MX" smtClean="0"/>
              <a:t>27/09/2024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48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B3FDE-85EC-496B-83DB-78253C33691A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Unidad Técnica para la Igualdad de Género y No Discriminación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2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265E-95C8-4F98-BF36-1CC5F0D5EDB3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B2CE-67B0-4020-A5CF-1904C6A9D1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86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EA4C6B0C-E8E6-6186-F0B8-A819B237880A}"/>
              </a:ext>
            </a:extLst>
          </p:cNvPr>
          <p:cNvSpPr txBox="1">
            <a:spLocks/>
          </p:cNvSpPr>
          <p:nvPr/>
        </p:nvSpPr>
        <p:spPr>
          <a:xfrm>
            <a:off x="530602" y="5934220"/>
            <a:ext cx="8082793" cy="7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FAE3C16-0CD7-5F85-0709-654707FE8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943" y="2573610"/>
            <a:ext cx="7274452" cy="1737134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rgbClr val="9900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Acciones afirmativas </a:t>
            </a:r>
          </a:p>
          <a:p>
            <a:r>
              <a:rPr lang="es-MX" b="1" dirty="0">
                <a:latin typeface="Century Gothic" panose="020B0502020202020204" pitchFamily="34" charset="0"/>
                <a:cs typeface="Arial" panose="020B0604020202020204" pitchFamily="34" charset="0"/>
              </a:rPr>
              <a:t>Proceso Electoral Local Ordinario 2023-2024  Oaxaca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67A4362-919A-443B-817D-927CC4567BD9}"/>
              </a:ext>
            </a:extLst>
          </p:cNvPr>
          <p:cNvSpPr txBox="1">
            <a:spLocks/>
          </p:cNvSpPr>
          <p:nvPr/>
        </p:nvSpPr>
        <p:spPr>
          <a:xfrm>
            <a:off x="1752584" y="5714824"/>
            <a:ext cx="6860811" cy="7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Información sistematizada por la Unidad Técnica para la Igualdad de Género y No Discriminación del </a:t>
            </a:r>
            <a:r>
              <a:rPr lang="es-ES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Opl</a:t>
            </a: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Oaxaca</a:t>
            </a:r>
            <a:endParaRPr lang="es-MX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8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0709C2-7806-4968-8D56-F11DEE71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24" y="1106938"/>
            <a:ext cx="8513324" cy="698146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Acciones afirmativas implementadas para postulaciones en </a:t>
            </a:r>
            <a:br>
              <a:rPr lang="es-ES" sz="18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s-ES" sz="18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Diputaciones Locales</a:t>
            </a:r>
            <a:br>
              <a:rPr lang="es-ES" sz="18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s-MX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6C330E0B-5BF6-4AF3-9CC8-82D6EEECC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76378"/>
              </p:ext>
            </p:extLst>
          </p:nvPr>
        </p:nvGraphicFramePr>
        <p:xfrm>
          <a:off x="249024" y="1675656"/>
          <a:ext cx="6019429" cy="437796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89639">
                  <a:extLst>
                    <a:ext uri="{9D8B030D-6E8A-4147-A177-3AD203B41FA5}">
                      <a16:colId xmlns:a16="http://schemas.microsoft.com/office/drawing/2014/main" val="1207192337"/>
                    </a:ext>
                  </a:extLst>
                </a:gridCol>
                <a:gridCol w="1612232">
                  <a:extLst>
                    <a:ext uri="{9D8B030D-6E8A-4147-A177-3AD203B41FA5}">
                      <a16:colId xmlns:a16="http://schemas.microsoft.com/office/drawing/2014/main" val="474116596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682670503"/>
                    </a:ext>
                  </a:extLst>
                </a:gridCol>
              </a:tblGrid>
              <a:tr h="98130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Afirmativa 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Cantidad de candidaturas a postular por el principio de Mayoría Relativa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Segmento 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54496"/>
                  </a:ext>
                </a:extLst>
              </a:tr>
              <a:tr h="624464">
                <a:tc>
                  <a:txBody>
                    <a:bodyPr/>
                    <a:lstStyle/>
                    <a:p>
                      <a:pPr algn="just"/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de las diversidades sexuales y de género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Fórmula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Mayor competitividad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13437"/>
                  </a:ext>
                </a:extLst>
              </a:tr>
              <a:tr h="446046">
                <a:tc>
                  <a:txBody>
                    <a:bodyPr/>
                    <a:lstStyle/>
                    <a:p>
                      <a:pPr algn="just"/>
                      <a:endParaRPr lang="es-ES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con discapacidad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Fórmula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Mayor competitividad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17067"/>
                  </a:ext>
                </a:extLst>
              </a:tr>
              <a:tr h="981300">
                <a:tc>
                  <a:txBody>
                    <a:bodyPr/>
                    <a:lstStyle/>
                    <a:p>
                      <a:pPr algn="just"/>
                      <a:endParaRPr lang="es-ES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indígenas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 Fórmulas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 en el segmento de mayor competitividad</a:t>
                      </a:r>
                    </a:p>
                    <a:p>
                      <a:pPr algn="just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 en el segmento de menor competitividad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27836"/>
                  </a:ext>
                </a:extLst>
              </a:tr>
              <a:tr h="267627">
                <a:tc>
                  <a:txBody>
                    <a:bodyPr/>
                    <a:lstStyle/>
                    <a:p>
                      <a:pPr algn="just"/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afromexicanas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Fórmula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Mayor competitividad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74278"/>
                  </a:ext>
                </a:extLst>
              </a:tr>
              <a:tr h="446046">
                <a:tc>
                  <a:txBody>
                    <a:bodyPr/>
                    <a:lstStyle/>
                    <a:p>
                      <a:pPr algn="just"/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adultas mayores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Fórmula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Menor competitividad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82133"/>
                  </a:ext>
                </a:extLst>
              </a:tr>
              <a:tr h="267627">
                <a:tc>
                  <a:txBody>
                    <a:bodyPr/>
                    <a:lstStyle/>
                    <a:p>
                      <a:pPr algn="just"/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jóvenes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Fórmula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Menor competitividad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09613"/>
                  </a:ext>
                </a:extLst>
              </a:tr>
              <a:tr h="267627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 Fórmulas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36984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6280A5-1055-44DC-A623-CF4DAC7D6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26333"/>
              </p:ext>
            </p:extLst>
          </p:nvPr>
        </p:nvGraphicFramePr>
        <p:xfrm>
          <a:off x="6458290" y="1675656"/>
          <a:ext cx="2244174" cy="43668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44174">
                  <a:extLst>
                    <a:ext uri="{9D8B030D-6E8A-4147-A177-3AD203B41FA5}">
                      <a16:colId xmlns:a16="http://schemas.microsoft.com/office/drawing/2014/main" val="3855669433"/>
                    </a:ext>
                  </a:extLst>
                </a:gridCol>
              </a:tblGrid>
              <a:tr h="1042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Cantidad de candidaturas a postular por el principio de Representación Proporcional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03545"/>
                  </a:ext>
                </a:extLst>
              </a:tr>
              <a:tr h="30197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Fórmula para </a:t>
                      </a:r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con discapacidad </a:t>
                      </a:r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(Primer 30%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la lista)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Fórmula para </a:t>
                      </a:r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afromexicanas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Fórmula para </a:t>
                      </a:r>
                      <a:r>
                        <a:rPr lang="es-ES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migrantes </a:t>
                      </a:r>
                      <a:r>
                        <a:rPr lang="es-ES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(Primer 30%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la lista)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141313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 3 Fórmulas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8279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2C77C70-2282-9896-7542-B8DDFC16D5AB}"/>
              </a:ext>
            </a:extLst>
          </p:cNvPr>
          <p:cNvSpPr txBox="1"/>
          <p:nvPr/>
        </p:nvSpPr>
        <p:spPr>
          <a:xfrm>
            <a:off x="0" y="6233360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Fuente: </a:t>
            </a:r>
            <a:r>
              <a:rPr lang="es-ES" sz="1100" b="1" i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Lineamientos en materia de paridad entre mujeres y hombres y acciones afirmativas que deberán observar los partidos políticos, coaliciones, candidaturas comunes, candidaturas independientes y candidaturas independientes indígenas y afromexicanas en el registro de sus candidaturas</a:t>
            </a:r>
            <a:r>
              <a:rPr lang="es-ES" sz="1100" b="1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r>
              <a:rPr lang="es-ES" sz="1100" i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Instituto Estatal Electoral y de Participación Ciudadana de Oaxaca</a:t>
            </a:r>
            <a:r>
              <a:rPr lang="es-ES" sz="11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. </a:t>
            </a:r>
            <a:endParaRPr lang="es-MX" sz="11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0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85DFBA3-4201-4008-8724-BE7D6BA2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01" y="1812394"/>
            <a:ext cx="7252789" cy="4242996"/>
          </a:xfrm>
        </p:spPr>
        <p:txBody>
          <a:bodyPr numCol="1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E922E9D-B9A0-4698-BBAA-573F0503C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74962"/>
              </p:ext>
            </p:extLst>
          </p:nvPr>
        </p:nvGraphicFramePr>
        <p:xfrm>
          <a:off x="1499105" y="1805084"/>
          <a:ext cx="6145790" cy="38597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09100">
                  <a:extLst>
                    <a:ext uri="{9D8B030D-6E8A-4147-A177-3AD203B41FA5}">
                      <a16:colId xmlns:a16="http://schemas.microsoft.com/office/drawing/2014/main" val="481987138"/>
                    </a:ext>
                  </a:extLst>
                </a:gridCol>
                <a:gridCol w="3136690">
                  <a:extLst>
                    <a:ext uri="{9D8B030D-6E8A-4147-A177-3AD203B41FA5}">
                      <a16:colId xmlns:a16="http://schemas.microsoft.com/office/drawing/2014/main" val="3862239296"/>
                    </a:ext>
                  </a:extLst>
                </a:gridCol>
              </a:tblGrid>
              <a:tr h="795964"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Acción afirmativa.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Cantidad de fórmulas de candidaturas a postular en cada segmento de competitividad 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59508"/>
                  </a:ext>
                </a:extLst>
              </a:tr>
              <a:tr h="669908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de las diversidades sexuales y de género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4% de fórmulas de candidaturas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717374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con discapacidad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6% de  fórmulas de candidaturas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939243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indígenas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35% de fórmulas de candidaturas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9117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afromexicanas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3% de fórmulas de candidaturas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510047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adultas mayores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10% de fórmulas de candidaturas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36603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jóvenes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10% de fórmulas de candidaturas</a:t>
                      </a:r>
                      <a:endParaRPr lang="es-MX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181218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2403C6E-1344-02B3-B483-9E72C70870EE}"/>
              </a:ext>
            </a:extLst>
          </p:cNvPr>
          <p:cNvSpPr txBox="1">
            <a:spLocks/>
          </p:cNvSpPr>
          <p:nvPr/>
        </p:nvSpPr>
        <p:spPr>
          <a:xfrm>
            <a:off x="249024" y="1106938"/>
            <a:ext cx="8513324" cy="69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Acciones afirmativas implementadas para postulaciones</a:t>
            </a:r>
          </a:p>
          <a:p>
            <a:pPr algn="ctr"/>
            <a:r>
              <a:rPr lang="es-ES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Concejalías (152 ayuntamientos)</a:t>
            </a:r>
            <a:br>
              <a:rPr lang="es-ES" sz="18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s-MX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0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27CF66-2A33-BC3D-167E-205E671315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22744" y="2551837"/>
            <a:ext cx="70605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 las </a:t>
            </a:r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42 diputaciones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, </a:t>
            </a:r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22 fueron electas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 través de alguna </a:t>
            </a:r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acción afirmativa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lo que representa el </a:t>
            </a:r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52.4%, es decir, 19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por </a:t>
            </a:r>
            <a:r>
              <a:rPr lang="es-MX" sz="2000" dirty="0">
                <a:latin typeface="Century Gothic" panose="020B0502020202020204" pitchFamily="34" charset="0"/>
                <a:ea typeface="Arial" panose="020B0604020202020204" pitchFamily="34" charset="0"/>
              </a:rPr>
              <a:t>el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principio de </a:t>
            </a:r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Mayoría Relativa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y </a:t>
            </a:r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3 </a:t>
            </a:r>
            <a:r>
              <a:rPr lang="es-MX" sz="20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por</a:t>
            </a:r>
            <a:r>
              <a:rPr lang="es-MX" sz="20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Representación Proporcional; </a:t>
            </a:r>
            <a:r>
              <a:rPr lang="es-MX" sz="2000" b="1" dirty="0">
                <a:latin typeface="Century Gothic" panose="020B0502020202020204" pitchFamily="34" charset="0"/>
                <a:ea typeface="Arial" panose="020B0604020202020204" pitchFamily="34" charset="0"/>
              </a:rPr>
              <a:t>10 mujeres (45.5%) y 12 hombres (54.5%).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0709C2-7806-4968-8D56-F11DEE71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188" y="938303"/>
            <a:ext cx="6449624" cy="628371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solidFill>
                  <a:srgbClr val="9900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Candidaturas electas por acción afirmativa Diputaciones locales</a:t>
            </a:r>
            <a:endParaRPr lang="es-MX" sz="1800" b="1" dirty="0">
              <a:solidFill>
                <a:srgbClr val="99003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8F0FFCF-3602-4AD3-9BB5-4E40BA29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65" y="1969825"/>
            <a:ext cx="6903072" cy="1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63EC6F-2570-42DB-9A80-2F66AE0F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50369"/>
              </p:ext>
            </p:extLst>
          </p:nvPr>
        </p:nvGraphicFramePr>
        <p:xfrm>
          <a:off x="266778" y="1854862"/>
          <a:ext cx="4313733" cy="390615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386485">
                  <a:extLst>
                    <a:ext uri="{9D8B030D-6E8A-4147-A177-3AD203B41FA5}">
                      <a16:colId xmlns:a16="http://schemas.microsoft.com/office/drawing/2014/main" val="2252762769"/>
                    </a:ext>
                  </a:extLst>
                </a:gridCol>
                <a:gridCol w="947735">
                  <a:extLst>
                    <a:ext uri="{9D8B030D-6E8A-4147-A177-3AD203B41FA5}">
                      <a16:colId xmlns:a16="http://schemas.microsoft.com/office/drawing/2014/main" val="1379571325"/>
                    </a:ext>
                  </a:extLst>
                </a:gridCol>
                <a:gridCol w="938265">
                  <a:extLst>
                    <a:ext uri="{9D8B030D-6E8A-4147-A177-3AD203B41FA5}">
                      <a16:colId xmlns:a16="http://schemas.microsoft.com/office/drawing/2014/main" val="4167722841"/>
                    </a:ext>
                  </a:extLst>
                </a:gridCol>
                <a:gridCol w="1041248">
                  <a:extLst>
                    <a:ext uri="{9D8B030D-6E8A-4147-A177-3AD203B41FA5}">
                      <a16:colId xmlns:a16="http://schemas.microsoft.com/office/drawing/2014/main" val="1907620007"/>
                    </a:ext>
                  </a:extLst>
                </a:gridCol>
              </a:tblGrid>
              <a:tr h="267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Acción afirmativa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Candidaturas propietarias electas MR</a:t>
                      </a:r>
                    </a:p>
                  </a:txBody>
                  <a:tcPr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1165641790"/>
                  </a:ext>
                </a:extLst>
              </a:tr>
              <a:tr h="1864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Hombres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41562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Afromexicanas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771516730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con Discapacidad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3538195305"/>
                  </a:ext>
                </a:extLst>
              </a:tr>
              <a:tr h="802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de las Diversidades sexuales y de género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929781314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Indígenas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353173341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 adulta mayor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1215293169"/>
                  </a:ext>
                </a:extLst>
              </a:tr>
              <a:tr h="20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Personas jóvenes 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2107004814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 acción afirmativa</a:t>
                      </a: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3081029370"/>
                  </a:ext>
                </a:extLst>
              </a:tr>
              <a:tr h="284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9248" marR="49248" marT="0" marB="0" anchor="ctr"/>
                </a:tc>
                <a:extLst>
                  <a:ext uri="{0D108BD9-81ED-4DB2-BD59-A6C34878D82A}">
                    <a16:rowId xmlns:a16="http://schemas.microsoft.com/office/drawing/2014/main" val="312680164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DF2084E-37AD-4D5D-80A0-4BB4F1C7B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86140"/>
              </p:ext>
            </p:extLst>
          </p:nvPr>
        </p:nvGraphicFramePr>
        <p:xfrm>
          <a:off x="4767483" y="2317849"/>
          <a:ext cx="4109739" cy="332821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312262">
                  <a:extLst>
                    <a:ext uri="{9D8B030D-6E8A-4147-A177-3AD203B41FA5}">
                      <a16:colId xmlns:a16="http://schemas.microsoft.com/office/drawing/2014/main" val="2252762769"/>
                    </a:ext>
                  </a:extLst>
                </a:gridCol>
                <a:gridCol w="758917">
                  <a:extLst>
                    <a:ext uri="{9D8B030D-6E8A-4147-A177-3AD203B41FA5}">
                      <a16:colId xmlns:a16="http://schemas.microsoft.com/office/drawing/2014/main" val="304674478"/>
                    </a:ext>
                  </a:extLst>
                </a:gridCol>
                <a:gridCol w="1019280">
                  <a:extLst>
                    <a:ext uri="{9D8B030D-6E8A-4147-A177-3AD203B41FA5}">
                      <a16:colId xmlns:a16="http://schemas.microsoft.com/office/drawing/2014/main" val="1379571325"/>
                    </a:ext>
                  </a:extLst>
                </a:gridCol>
                <a:gridCol w="1019280">
                  <a:extLst>
                    <a:ext uri="{9D8B030D-6E8A-4147-A177-3AD203B41FA5}">
                      <a16:colId xmlns:a16="http://schemas.microsoft.com/office/drawing/2014/main" val="910085015"/>
                    </a:ext>
                  </a:extLst>
                </a:gridCol>
              </a:tblGrid>
              <a:tr h="576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Acción afirmativa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Candidaturas propietarias electas RP</a:t>
                      </a: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41790"/>
                  </a:ext>
                </a:extLst>
              </a:tr>
              <a:tr h="2705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Mujeres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Hombres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41562"/>
                  </a:ext>
                </a:extLst>
              </a:tr>
              <a:tr h="420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Personas Afromexicanas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538195305"/>
                  </a:ext>
                </a:extLst>
              </a:tr>
              <a:tr h="828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Personas con Discapacidad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929781314"/>
                  </a:ext>
                </a:extLst>
              </a:tr>
              <a:tr h="398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Persona Migrante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53173341"/>
                  </a:ext>
                </a:extLst>
              </a:tr>
              <a:tr h="398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Sin acción afirmativa</a:t>
                      </a: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477630615"/>
                  </a:ext>
                </a:extLst>
              </a:tr>
              <a:tr h="301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effectLst/>
                          <a:latin typeface="Century Gothic" panose="020B0502020202020204" pitchFamily="34" charset="0"/>
                        </a:rPr>
                        <a:t> Total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614978968"/>
                  </a:ext>
                </a:extLst>
              </a:tr>
              <a:tr h="301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9248" marR="49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90490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12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0709C2-7806-4968-8D56-F11DEE71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20" y="952042"/>
            <a:ext cx="6449624" cy="574728"/>
          </a:xfrm>
        </p:spPr>
        <p:txBody>
          <a:bodyPr>
            <a:noAutofit/>
          </a:bodyPr>
          <a:lstStyle/>
          <a:p>
            <a:pPr algn="ctr"/>
            <a:br>
              <a:rPr lang="es-ES" sz="15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s-E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Candidaturas propietarias postuladas y electas en </a:t>
            </a:r>
            <a:r>
              <a:rPr lang="es-ES" sz="15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presidencias municipales por acción afirmativa</a:t>
            </a:r>
            <a:endParaRPr lang="es-MX" sz="1500" b="1" dirty="0">
              <a:solidFill>
                <a:srgbClr val="8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F1EF98-1CFD-426E-B81F-6F0713C42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43367"/>
              </p:ext>
            </p:extLst>
          </p:nvPr>
        </p:nvGraphicFramePr>
        <p:xfrm>
          <a:off x="2522867" y="1936357"/>
          <a:ext cx="4122329" cy="387448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544372">
                  <a:extLst>
                    <a:ext uri="{9D8B030D-6E8A-4147-A177-3AD203B41FA5}">
                      <a16:colId xmlns:a16="http://schemas.microsoft.com/office/drawing/2014/main" val="272179066"/>
                    </a:ext>
                  </a:extLst>
                </a:gridCol>
                <a:gridCol w="1194270">
                  <a:extLst>
                    <a:ext uri="{9D8B030D-6E8A-4147-A177-3AD203B41FA5}">
                      <a16:colId xmlns:a16="http://schemas.microsoft.com/office/drawing/2014/main" val="1454141744"/>
                    </a:ext>
                  </a:extLst>
                </a:gridCol>
                <a:gridCol w="1383687">
                  <a:extLst>
                    <a:ext uri="{9D8B030D-6E8A-4147-A177-3AD203B41FA5}">
                      <a16:colId xmlns:a16="http://schemas.microsoft.com/office/drawing/2014/main" val="542695640"/>
                    </a:ext>
                  </a:extLst>
                </a:gridCol>
              </a:tblGrid>
              <a:tr h="570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Concepto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de candidaturas postuladas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de candidaturas electas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87397"/>
                  </a:ext>
                </a:extLst>
              </a:tr>
              <a:tr h="375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afromexicanas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3668343281"/>
                  </a:ext>
                </a:extLst>
              </a:tr>
              <a:tr h="375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con discapacidad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1910416042"/>
                  </a:ext>
                </a:extLst>
              </a:tr>
              <a:tr h="642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de la diversidad sexual de género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1176141469"/>
                  </a:ext>
                </a:extLst>
              </a:tr>
              <a:tr h="32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indígenas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380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823538663"/>
                  </a:ext>
                </a:extLst>
              </a:tr>
              <a:tr h="479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adultas mayores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91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757687310"/>
                  </a:ext>
                </a:extLst>
              </a:tr>
              <a:tr h="364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jóvenes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1267480372"/>
                  </a:ext>
                </a:extLst>
              </a:tr>
              <a:tr h="375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Sin acción afirmativa 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316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3166190377"/>
                  </a:ext>
                </a:extLst>
              </a:tr>
              <a:tr h="364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entury Gothic" panose="020B0502020202020204" pitchFamily="34" charset="0"/>
                        </a:rPr>
                        <a:t> Total</a:t>
                      </a:r>
                      <a:endParaRPr lang="es-MX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entury Gothic" panose="020B0502020202020204" pitchFamily="34" charset="0"/>
                        </a:rPr>
                        <a:t>929</a:t>
                      </a:r>
                      <a:endParaRPr lang="es-MX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entury Gothic" panose="020B0502020202020204" pitchFamily="34" charset="0"/>
                        </a:rPr>
                        <a:t>152</a:t>
                      </a:r>
                      <a:endParaRPr lang="es-MX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081" marR="45081" marT="0" marB="0" anchor="ctr"/>
                </a:tc>
                <a:extLst>
                  <a:ext uri="{0D108BD9-81ED-4DB2-BD59-A6C34878D82A}">
                    <a16:rowId xmlns:a16="http://schemas.microsoft.com/office/drawing/2014/main" val="426073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0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0709C2-7806-4968-8D56-F11DEE71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25" y="927160"/>
            <a:ext cx="7178247" cy="628371"/>
          </a:xfrm>
        </p:spPr>
        <p:txBody>
          <a:bodyPr>
            <a:noAutofit/>
          </a:bodyPr>
          <a:lstStyle/>
          <a:p>
            <a:pPr algn="ctr"/>
            <a:br>
              <a:rPr lang="es-ES" sz="15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s-E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Candidaturas propietarias postuladas y electas en </a:t>
            </a:r>
            <a:r>
              <a:rPr lang="es-ES" sz="15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sindicaturas municipales por acción afirmativa</a:t>
            </a:r>
            <a:endParaRPr lang="es-MX" sz="15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8F0FFCF-3602-4AD3-9BB5-4E40BA29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65" y="1969825"/>
            <a:ext cx="6903072" cy="1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4C42C5-B920-471A-A385-72024112F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979918"/>
              </p:ext>
            </p:extLst>
          </p:nvPr>
        </p:nvGraphicFramePr>
        <p:xfrm>
          <a:off x="2427918" y="1896685"/>
          <a:ext cx="4223659" cy="403415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660644">
                  <a:extLst>
                    <a:ext uri="{9D8B030D-6E8A-4147-A177-3AD203B41FA5}">
                      <a16:colId xmlns:a16="http://schemas.microsoft.com/office/drawing/2014/main" val="3287087207"/>
                    </a:ext>
                  </a:extLst>
                </a:gridCol>
                <a:gridCol w="1281947">
                  <a:extLst>
                    <a:ext uri="{9D8B030D-6E8A-4147-A177-3AD203B41FA5}">
                      <a16:colId xmlns:a16="http://schemas.microsoft.com/office/drawing/2014/main" val="3040403580"/>
                    </a:ext>
                  </a:extLst>
                </a:gridCol>
                <a:gridCol w="1281068">
                  <a:extLst>
                    <a:ext uri="{9D8B030D-6E8A-4147-A177-3AD203B41FA5}">
                      <a16:colId xmlns:a16="http://schemas.microsoft.com/office/drawing/2014/main" val="1073481792"/>
                    </a:ext>
                  </a:extLst>
                </a:gridCol>
              </a:tblGrid>
              <a:tr h="678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Concepto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Total, de candidaturas postuladas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Total, de candidaturas electas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84566"/>
                  </a:ext>
                </a:extLst>
              </a:tr>
              <a:tr h="445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Personas afromexicanas.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40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10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1117628011"/>
                  </a:ext>
                </a:extLst>
              </a:tr>
              <a:tr h="445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Personas con discapacidad.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49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12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818412853"/>
                  </a:ext>
                </a:extLst>
              </a:tr>
              <a:tr h="912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Personas de las diversidades sexuales y de género.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50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8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907104233"/>
                  </a:ext>
                </a:extLst>
              </a:tr>
              <a:tr h="21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Personas indígenas.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458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91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968865778"/>
                  </a:ext>
                </a:extLst>
              </a:tr>
              <a:tr h="445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Personas adultas mayores.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130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20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522017199"/>
                  </a:ext>
                </a:extLst>
              </a:tr>
              <a:tr h="21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Personas jóvenes.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85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3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59517420"/>
                  </a:ext>
                </a:extLst>
              </a:tr>
              <a:tr h="445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Sin acción afirmativa.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345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41</a:t>
                      </a:r>
                      <a:endParaRPr lang="es-MX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467067580"/>
                  </a:ext>
                </a:extLst>
              </a:tr>
              <a:tr h="219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1157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cs typeface="Adobe Devanagari" panose="02040503050201020203" pitchFamily="18" charset="0"/>
                        </a:rPr>
                        <a:t>185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79885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5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0709C2-7806-4968-8D56-F11DEE71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3" y="851115"/>
            <a:ext cx="7412074" cy="628371"/>
          </a:xfrm>
        </p:spPr>
        <p:txBody>
          <a:bodyPr>
            <a:noAutofit/>
          </a:bodyPr>
          <a:lstStyle/>
          <a:p>
            <a:pPr algn="ctr"/>
            <a:br>
              <a:rPr lang="es-ES" sz="15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s-ES" sz="15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s-E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Candidaturas propietarias postuladas y electas en </a:t>
            </a:r>
            <a:r>
              <a:rPr lang="es-ES" sz="1500" b="1" dirty="0">
                <a:solidFill>
                  <a:srgbClr val="8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regidurías municipales por MR y RP desagregadas por acción afirmativa</a:t>
            </a:r>
            <a:endParaRPr lang="es-MX" sz="1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8F0FFCF-3602-4AD3-9BB5-4E40BA29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65" y="1969825"/>
            <a:ext cx="6903072" cy="1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97287E-C141-4474-A124-D1EEE29DF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33081"/>
              </p:ext>
            </p:extLst>
          </p:nvPr>
        </p:nvGraphicFramePr>
        <p:xfrm>
          <a:off x="2509104" y="1765917"/>
          <a:ext cx="4125791" cy="402402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319852">
                  <a:extLst>
                    <a:ext uri="{9D8B030D-6E8A-4147-A177-3AD203B41FA5}">
                      <a16:colId xmlns:a16="http://schemas.microsoft.com/office/drawing/2014/main" val="3636225822"/>
                    </a:ext>
                  </a:extLst>
                </a:gridCol>
                <a:gridCol w="1417583">
                  <a:extLst>
                    <a:ext uri="{9D8B030D-6E8A-4147-A177-3AD203B41FA5}">
                      <a16:colId xmlns:a16="http://schemas.microsoft.com/office/drawing/2014/main" val="2690044801"/>
                    </a:ext>
                  </a:extLst>
                </a:gridCol>
                <a:gridCol w="1388356">
                  <a:extLst>
                    <a:ext uri="{9D8B030D-6E8A-4147-A177-3AD203B41FA5}">
                      <a16:colId xmlns:a16="http://schemas.microsoft.com/office/drawing/2014/main" val="3996467016"/>
                    </a:ext>
                  </a:extLst>
                </a:gridCol>
              </a:tblGrid>
              <a:tr h="601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Concepto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Total, de candidaturas postuladas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Total, de candidaturas electas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07456"/>
                  </a:ext>
                </a:extLst>
              </a:tr>
              <a:tr h="3955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afromexicanas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137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3317165700"/>
                  </a:ext>
                </a:extLst>
              </a:tr>
              <a:tr h="3955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con discapacidad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220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4053435427"/>
                  </a:ext>
                </a:extLst>
              </a:tr>
              <a:tr h="631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de la diversidad sexual de género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208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2369045865"/>
                  </a:ext>
                </a:extLst>
              </a:tr>
              <a:tr h="3955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indígenas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1004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373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1286477285"/>
                  </a:ext>
                </a:extLst>
              </a:tr>
              <a:tr h="471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adultas mayores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277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2663872031"/>
                  </a:ext>
                </a:extLst>
              </a:tr>
              <a:tr h="425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Personas jóvenes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387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957205318"/>
                  </a:ext>
                </a:extLst>
              </a:tr>
              <a:tr h="425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Sin acción afirmativa 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952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255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3661128576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entury Gothic" panose="020B0502020202020204" pitchFamily="34" charset="0"/>
                        </a:rPr>
                        <a:t> Total</a:t>
                      </a:r>
                      <a:endParaRPr lang="es-MX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b="1">
                          <a:effectLst/>
                          <a:latin typeface="Century Gothic" panose="020B0502020202020204" pitchFamily="34" charset="0"/>
                        </a:rPr>
                        <a:t>3185</a:t>
                      </a:r>
                      <a:endParaRPr lang="es-MX" sz="11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entury Gothic" panose="020B0502020202020204" pitchFamily="34" charset="0"/>
                        </a:rPr>
                        <a:t>906</a:t>
                      </a:r>
                      <a:endParaRPr lang="es-MX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234308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3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0709C2-7806-4968-8D56-F11DEE71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188" y="2667136"/>
            <a:ext cx="6449624" cy="628371"/>
          </a:xfrm>
        </p:spPr>
        <p:txBody>
          <a:bodyPr>
            <a:noAutofit/>
          </a:bodyPr>
          <a:lstStyle/>
          <a:p>
            <a:pPr algn="ctr"/>
            <a:b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8F0FFCF-3602-4AD3-9BB5-4E40BA29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65" y="1969825"/>
            <a:ext cx="6903072" cy="1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275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3489</TotalTime>
  <Words>640</Words>
  <Application>Microsoft Office PowerPoint</Application>
  <PresentationFormat>Presentación en pantalla (4:3)</PresentationFormat>
  <Paragraphs>214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1_Tema de Office</vt:lpstr>
      <vt:lpstr>Presentación de PowerPoint</vt:lpstr>
      <vt:lpstr>Acciones afirmativas implementadas para postulaciones en  Diputaciones Locales </vt:lpstr>
      <vt:lpstr>Presentación de PowerPoint</vt:lpstr>
      <vt:lpstr>Presentación de PowerPoint</vt:lpstr>
      <vt:lpstr>Candidaturas electas por acción afirmativa Diputaciones locales</vt:lpstr>
      <vt:lpstr> Candidaturas propietarias postuladas y electas en presidencias municipales por acción afirmativa</vt:lpstr>
      <vt:lpstr> Candidaturas propietarias postuladas y electas en sindicaturas municipales por acción afirmativa</vt:lpstr>
      <vt:lpstr>  Candidaturas propietarias postuladas y electas en regidurías municipales por MR y RP desagregadas por acción afirmativa</vt:lpstr>
      <vt:lpstr> 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Azucena</dc:creator>
  <cp:lastModifiedBy>usuario</cp:lastModifiedBy>
  <cp:revision>287</cp:revision>
  <cp:lastPrinted>2023-05-16T17:54:51Z</cp:lastPrinted>
  <dcterms:created xsi:type="dcterms:W3CDTF">2022-01-28T22:07:06Z</dcterms:created>
  <dcterms:modified xsi:type="dcterms:W3CDTF">2024-09-27T19:33:00Z</dcterms:modified>
</cp:coreProperties>
</file>