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3" r:id="rId7"/>
    <p:sldId id="264" r:id="rId8"/>
    <p:sldId id="265" r:id="rId9"/>
  </p:sldIdLst>
  <p:sldSz cx="18288000" cy="10287000"/>
  <p:notesSz cx="6858000" cy="9144000"/>
  <p:embeddedFontLst>
    <p:embeddedFont>
      <p:font typeface="Amazing Slab" panose="020B0604020202020204" charset="0"/>
      <p:regular r:id="rId11"/>
    </p:embeddedFont>
    <p:embeddedFont>
      <p:font typeface="Amazing Slab Bold" panose="020B0604020202020204" charset="0"/>
      <p:regular r:id="rId12"/>
      <p:bold r:id="rId13"/>
    </p:embeddedFont>
    <p:embeddedFont>
      <p:font typeface="Montserrat" panose="00000800000000000000" pitchFamily="50"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19" autoAdjust="0"/>
  </p:normalViewPr>
  <p:slideViewPr>
    <p:cSldViewPr>
      <p:cViewPr varScale="1">
        <p:scale>
          <a:sx n="68" d="100"/>
          <a:sy n="68" d="100"/>
        </p:scale>
        <p:origin x="8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03C3B-F5D6-46E3-B58D-46F7E8C7C9BF}" type="datetimeFigureOut">
              <a:rPr lang="es-MX" smtClean="0"/>
              <a:t>27/09/2024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F0DF2-A593-44CA-97E6-285EE1ACC7C6}" type="slidenum">
              <a:rPr lang="es-MX" smtClean="0"/>
              <a:t>‹Nº›</a:t>
            </a:fld>
            <a:endParaRPr lang="es-MX"/>
          </a:p>
        </p:txBody>
      </p:sp>
    </p:spTree>
    <p:extLst>
      <p:ext uri="{BB962C8B-B14F-4D97-AF65-F5344CB8AC3E}">
        <p14:creationId xmlns:p14="http://schemas.microsoft.com/office/powerpoint/2010/main" val="42042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noProof="0" dirty="0"/>
          </a:p>
        </p:txBody>
      </p:sp>
      <p:sp>
        <p:nvSpPr>
          <p:cNvPr id="4" name="Marcador de número de diapositiva 3"/>
          <p:cNvSpPr>
            <a:spLocks noGrp="1"/>
          </p:cNvSpPr>
          <p:nvPr>
            <p:ph type="sldNum" sz="quarter" idx="5"/>
          </p:nvPr>
        </p:nvSpPr>
        <p:spPr/>
        <p:txBody>
          <a:bodyPr/>
          <a:lstStyle/>
          <a:p>
            <a:fld id="{E69F0DF2-A593-44CA-97E6-285EE1ACC7C6}" type="slidenum">
              <a:rPr lang="es-MX" smtClean="0"/>
              <a:t>1</a:t>
            </a:fld>
            <a:endParaRPr lang="es-MX"/>
          </a:p>
        </p:txBody>
      </p:sp>
    </p:spTree>
    <p:extLst>
      <p:ext uri="{BB962C8B-B14F-4D97-AF65-F5344CB8AC3E}">
        <p14:creationId xmlns:p14="http://schemas.microsoft.com/office/powerpoint/2010/main" val="37670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B6CB"/>
        </a:solidFill>
        <a:effectLst/>
      </p:bgPr>
    </p:bg>
    <p:spTree>
      <p:nvGrpSpPr>
        <p:cNvPr id="1" name=""/>
        <p:cNvGrpSpPr/>
        <p:nvPr/>
      </p:nvGrpSpPr>
      <p:grpSpPr>
        <a:xfrm>
          <a:off x="0" y="0"/>
          <a:ext cx="0" cy="0"/>
          <a:chOff x="0" y="0"/>
          <a:chExt cx="0" cy="0"/>
        </a:xfrm>
      </p:grpSpPr>
      <p:grpSp>
        <p:nvGrpSpPr>
          <p:cNvPr id="2" name="Group 2"/>
          <p:cNvGrpSpPr/>
          <p:nvPr/>
        </p:nvGrpSpPr>
        <p:grpSpPr>
          <a:xfrm>
            <a:off x="0" y="1615465"/>
            <a:ext cx="18288000" cy="6098141"/>
            <a:chOff x="0" y="0"/>
            <a:chExt cx="4816593" cy="1606095"/>
          </a:xfrm>
        </p:grpSpPr>
        <p:sp>
          <p:nvSpPr>
            <p:cNvPr id="3" name="Freeform 3"/>
            <p:cNvSpPr/>
            <p:nvPr/>
          </p:nvSpPr>
          <p:spPr>
            <a:xfrm>
              <a:off x="0" y="0"/>
              <a:ext cx="4816592" cy="1606095"/>
            </a:xfrm>
            <a:custGeom>
              <a:avLst/>
              <a:gdLst/>
              <a:ahLst/>
              <a:cxnLst/>
              <a:rect l="l" t="t" r="r" b="b"/>
              <a:pathLst>
                <a:path w="4816592" h="1606095">
                  <a:moveTo>
                    <a:pt x="0" y="0"/>
                  </a:moveTo>
                  <a:lnTo>
                    <a:pt x="4816592" y="0"/>
                  </a:lnTo>
                  <a:lnTo>
                    <a:pt x="4816592" y="1606095"/>
                  </a:lnTo>
                  <a:lnTo>
                    <a:pt x="0" y="1606095"/>
                  </a:lnTo>
                  <a:close/>
                </a:path>
              </a:pathLst>
            </a:custGeom>
            <a:solidFill>
              <a:srgbClr val="E9E7EB">
                <a:alpha val="68627"/>
              </a:srgbClr>
            </a:solidFill>
          </p:spPr>
          <p:txBody>
            <a:bodyPr/>
            <a:lstStyle/>
            <a:p>
              <a:endParaRPr lang="es-MX" dirty="0"/>
            </a:p>
          </p:txBody>
        </p:sp>
        <p:sp>
          <p:nvSpPr>
            <p:cNvPr id="4" name="TextBox 4"/>
            <p:cNvSpPr txBox="1"/>
            <p:nvPr/>
          </p:nvSpPr>
          <p:spPr>
            <a:xfrm>
              <a:off x="0" y="-38100"/>
              <a:ext cx="4816593" cy="1644195"/>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028700" y="4185421"/>
            <a:ext cx="16839485" cy="1314607"/>
          </a:xfrm>
          <a:prstGeom prst="rect">
            <a:avLst/>
          </a:prstGeom>
        </p:spPr>
        <p:txBody>
          <a:bodyPr lIns="0" tIns="0" rIns="0" bIns="0" rtlCol="0" anchor="t">
            <a:spAutoFit/>
          </a:bodyPr>
          <a:lstStyle/>
          <a:p>
            <a:pPr algn="ctr">
              <a:lnSpc>
                <a:spcPts val="4712"/>
              </a:lnSpc>
            </a:pPr>
            <a:r>
              <a:rPr lang="en-US" sz="4245" b="1" dirty="0">
                <a:solidFill>
                  <a:srgbClr val="282252"/>
                </a:solidFill>
                <a:latin typeface="Amazing Slab Bold"/>
                <a:ea typeface="Amazing Slab Bold"/>
                <a:cs typeface="Amazing Slab Bold"/>
                <a:sym typeface="Amazing Slab Bold"/>
              </a:rPr>
              <a:t>La </a:t>
            </a:r>
            <a:r>
              <a:rPr lang="en-US" sz="4245" b="1" dirty="0" err="1">
                <a:solidFill>
                  <a:srgbClr val="282252"/>
                </a:solidFill>
                <a:latin typeface="Amazing Slab Bold"/>
                <a:ea typeface="Amazing Slab Bold"/>
                <a:cs typeface="Amazing Slab Bold"/>
                <a:sym typeface="Amazing Slab Bold"/>
              </a:rPr>
              <a:t>Situación</a:t>
            </a:r>
            <a:r>
              <a:rPr lang="en-US" sz="4245" b="1" dirty="0">
                <a:solidFill>
                  <a:srgbClr val="282252"/>
                </a:solidFill>
                <a:latin typeface="Amazing Slab Bold"/>
                <a:ea typeface="Amazing Slab Bold"/>
                <a:cs typeface="Amazing Slab Bold"/>
                <a:sym typeface="Amazing Slab Bold"/>
              </a:rPr>
              <a:t> Actual de las </a:t>
            </a:r>
            <a:r>
              <a:rPr lang="en-US" sz="4245" b="1" dirty="0" err="1">
                <a:solidFill>
                  <a:srgbClr val="282252"/>
                </a:solidFill>
                <a:latin typeface="Amazing Slab Bold"/>
                <a:ea typeface="Amazing Slab Bold"/>
                <a:cs typeface="Amazing Slab Bold"/>
                <a:sym typeface="Amazing Slab Bold"/>
              </a:rPr>
              <a:t>Acciones</a:t>
            </a:r>
            <a:r>
              <a:rPr lang="en-US" sz="4245" b="1" dirty="0">
                <a:solidFill>
                  <a:srgbClr val="282252"/>
                </a:solidFill>
                <a:latin typeface="Amazing Slab Bold"/>
                <a:ea typeface="Amazing Slab Bold"/>
                <a:cs typeface="Amazing Slab Bold"/>
                <a:sym typeface="Amazing Slab Bold"/>
              </a:rPr>
              <a:t> </a:t>
            </a:r>
            <a:r>
              <a:rPr lang="en-US" sz="4245" b="1" dirty="0" err="1">
                <a:solidFill>
                  <a:srgbClr val="282252"/>
                </a:solidFill>
                <a:latin typeface="Amazing Slab Bold"/>
                <a:ea typeface="Amazing Slab Bold"/>
                <a:cs typeface="Amazing Slab Bold"/>
                <a:sym typeface="Amazing Slab Bold"/>
              </a:rPr>
              <a:t>Afirmativas</a:t>
            </a:r>
            <a:r>
              <a:rPr lang="en-US" sz="4245" b="1" dirty="0">
                <a:solidFill>
                  <a:srgbClr val="282252"/>
                </a:solidFill>
                <a:latin typeface="Amazing Slab Bold"/>
                <a:ea typeface="Amazing Slab Bold"/>
                <a:cs typeface="Amazing Slab Bold"/>
                <a:sym typeface="Amazing Slab Bold"/>
              </a:rPr>
              <a:t> a </a:t>
            </a:r>
            <a:r>
              <a:rPr lang="en-US" sz="4245" b="1" dirty="0" err="1">
                <a:solidFill>
                  <a:srgbClr val="282252"/>
                </a:solidFill>
                <a:latin typeface="Amazing Slab Bold"/>
                <a:ea typeface="Amazing Slab Bold"/>
                <a:cs typeface="Amazing Slab Bold"/>
                <a:sym typeface="Amazing Slab Bold"/>
              </a:rPr>
              <a:t>partir</a:t>
            </a:r>
            <a:r>
              <a:rPr lang="en-US" sz="4245" b="1" dirty="0">
                <a:solidFill>
                  <a:srgbClr val="282252"/>
                </a:solidFill>
                <a:latin typeface="Amazing Slab Bold"/>
                <a:ea typeface="Amazing Slab Bold"/>
                <a:cs typeface="Amazing Slab Bold"/>
                <a:sym typeface="Amazing Slab Bold"/>
              </a:rPr>
              <a:t> de</a:t>
            </a:r>
          </a:p>
          <a:p>
            <a:pPr algn="ctr">
              <a:lnSpc>
                <a:spcPts val="4712"/>
              </a:lnSpc>
            </a:pPr>
            <a:r>
              <a:rPr lang="en-US" sz="4245" b="1" dirty="0" err="1">
                <a:solidFill>
                  <a:srgbClr val="282252"/>
                </a:solidFill>
                <a:latin typeface="Amazing Slab Bold"/>
                <a:ea typeface="Amazing Slab Bold"/>
                <a:cs typeface="Amazing Slab Bold"/>
                <a:sym typeface="Amazing Slab Bold"/>
              </a:rPr>
              <a:t>los</a:t>
            </a:r>
            <a:r>
              <a:rPr lang="en-US" sz="4245" b="1" dirty="0">
                <a:solidFill>
                  <a:srgbClr val="282252"/>
                </a:solidFill>
                <a:latin typeface="Amazing Slab Bold"/>
                <a:ea typeface="Amazing Slab Bold"/>
                <a:cs typeface="Amazing Slab Bold"/>
                <a:sym typeface="Amazing Slab Bold"/>
              </a:rPr>
              <a:t> </a:t>
            </a:r>
            <a:r>
              <a:rPr lang="en-US" sz="4245" b="1" dirty="0" err="1">
                <a:solidFill>
                  <a:srgbClr val="282252"/>
                </a:solidFill>
                <a:latin typeface="Amazing Slab Bold"/>
                <a:ea typeface="Amazing Slab Bold"/>
                <a:cs typeface="Amazing Slab Bold"/>
                <a:sym typeface="Amazing Slab Bold"/>
              </a:rPr>
              <a:t>Procesos</a:t>
            </a:r>
            <a:r>
              <a:rPr lang="en-US" sz="4245" b="1" dirty="0">
                <a:solidFill>
                  <a:srgbClr val="282252"/>
                </a:solidFill>
                <a:latin typeface="Amazing Slab Bold"/>
                <a:ea typeface="Amazing Slab Bold"/>
                <a:cs typeface="Amazing Slab Bold"/>
                <a:sym typeface="Amazing Slab Bold"/>
              </a:rPr>
              <a:t> </a:t>
            </a:r>
            <a:r>
              <a:rPr lang="en-US" sz="4245" b="1" dirty="0" err="1">
                <a:solidFill>
                  <a:srgbClr val="282252"/>
                </a:solidFill>
                <a:latin typeface="Amazing Slab Bold"/>
                <a:ea typeface="Amazing Slab Bold"/>
                <a:cs typeface="Amazing Slab Bold"/>
                <a:sym typeface="Amazing Slab Bold"/>
              </a:rPr>
              <a:t>Electorales</a:t>
            </a:r>
            <a:r>
              <a:rPr lang="en-US" sz="4245" b="1" dirty="0">
                <a:solidFill>
                  <a:srgbClr val="282252"/>
                </a:solidFill>
                <a:latin typeface="Amazing Slab Bold"/>
                <a:ea typeface="Amazing Slab Bold"/>
                <a:cs typeface="Amazing Slab Bold"/>
                <a:sym typeface="Amazing Slab Bold"/>
              </a:rPr>
              <a:t> Federal y Locales 2023-2024.</a:t>
            </a:r>
          </a:p>
        </p:txBody>
      </p:sp>
      <p:sp>
        <p:nvSpPr>
          <p:cNvPr id="8" name="Freeform 8"/>
          <p:cNvSpPr/>
          <p:nvPr/>
        </p:nvSpPr>
        <p:spPr>
          <a:xfrm>
            <a:off x="7977841" y="1028700"/>
            <a:ext cx="2332318" cy="2507869"/>
          </a:xfrm>
          <a:custGeom>
            <a:avLst/>
            <a:gdLst/>
            <a:ahLst/>
            <a:cxnLst/>
            <a:rect l="l" t="t" r="r" b="b"/>
            <a:pathLst>
              <a:path w="2332318" h="2507869">
                <a:moveTo>
                  <a:pt x="0" y="0"/>
                </a:moveTo>
                <a:lnTo>
                  <a:pt x="2332318" y="0"/>
                </a:lnTo>
                <a:lnTo>
                  <a:pt x="2332318" y="2507869"/>
                </a:lnTo>
                <a:lnTo>
                  <a:pt x="0" y="250786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TextBox 11"/>
          <p:cNvSpPr txBox="1"/>
          <p:nvPr/>
        </p:nvSpPr>
        <p:spPr>
          <a:xfrm>
            <a:off x="5411997" y="8454958"/>
            <a:ext cx="8072890" cy="1192634"/>
          </a:xfrm>
          <a:prstGeom prst="rect">
            <a:avLst/>
          </a:prstGeom>
        </p:spPr>
        <p:txBody>
          <a:bodyPr wrap="square" lIns="0" tIns="0" rIns="0" bIns="0" rtlCol="0" anchor="t">
            <a:spAutoFit/>
          </a:bodyPr>
          <a:lstStyle/>
          <a:p>
            <a:pPr algn="ctr">
              <a:lnSpc>
                <a:spcPts val="3107"/>
              </a:lnSpc>
            </a:pPr>
            <a:r>
              <a:rPr lang="en-US" sz="3200" dirty="0" err="1">
                <a:solidFill>
                  <a:srgbClr val="282252"/>
                </a:solidFill>
                <a:latin typeface="Amazing Slab"/>
                <a:ea typeface="Amazing Slab"/>
                <a:cs typeface="Amazing Slab"/>
                <a:sym typeface="Amazing Slab"/>
              </a:rPr>
              <a:t>Mtra</a:t>
            </a:r>
            <a:r>
              <a:rPr lang="en-US" sz="3200" dirty="0">
                <a:solidFill>
                  <a:srgbClr val="282252"/>
                </a:solidFill>
                <a:latin typeface="Amazing Slab"/>
                <a:ea typeface="Amazing Slab"/>
                <a:cs typeface="Amazing Slab"/>
                <a:sym typeface="Amazing Slab"/>
              </a:rPr>
              <a:t>. Melba Adriana Olvera Rodríguez</a:t>
            </a:r>
          </a:p>
          <a:p>
            <a:pPr algn="ctr">
              <a:lnSpc>
                <a:spcPts val="3107"/>
              </a:lnSpc>
            </a:pPr>
            <a:endParaRPr lang="en-US" sz="2799" dirty="0">
              <a:solidFill>
                <a:srgbClr val="282252"/>
              </a:solidFill>
              <a:latin typeface="Amazing Slab"/>
              <a:ea typeface="Amazing Slab"/>
              <a:cs typeface="Amazing Slab"/>
              <a:sym typeface="Amazing Slab"/>
            </a:endParaRPr>
          </a:p>
          <a:p>
            <a:pPr algn="ctr">
              <a:lnSpc>
                <a:spcPts val="3107"/>
              </a:lnSpc>
            </a:pPr>
            <a:endParaRPr lang="en-US" sz="2799" dirty="0">
              <a:solidFill>
                <a:srgbClr val="282252"/>
              </a:solidFill>
              <a:latin typeface="Amazing Slab"/>
              <a:ea typeface="Amazing Slab"/>
              <a:cs typeface="Amazing Slab"/>
              <a:sym typeface="Amazing Slab"/>
            </a:endParaRPr>
          </a:p>
        </p:txBody>
      </p:sp>
      <p:grpSp>
        <p:nvGrpSpPr>
          <p:cNvPr id="12" name="Group 12"/>
          <p:cNvGrpSpPr/>
          <p:nvPr/>
        </p:nvGrpSpPr>
        <p:grpSpPr>
          <a:xfrm>
            <a:off x="4580653" y="8485538"/>
            <a:ext cx="9431135" cy="959336"/>
            <a:chOff x="0" y="-66675"/>
            <a:chExt cx="12574847" cy="1279115"/>
          </a:xfrm>
        </p:grpSpPr>
        <p:sp>
          <p:nvSpPr>
            <p:cNvPr id="13" name="TextBox 13"/>
            <p:cNvSpPr txBox="1"/>
            <p:nvPr/>
          </p:nvSpPr>
          <p:spPr>
            <a:xfrm>
              <a:off x="0" y="-66675"/>
              <a:ext cx="12168924" cy="478764"/>
            </a:xfrm>
            <a:prstGeom prst="rect">
              <a:avLst/>
            </a:prstGeom>
          </p:spPr>
          <p:txBody>
            <a:bodyPr lIns="0" tIns="0" rIns="0" bIns="0" rtlCol="0" anchor="t">
              <a:spAutoFit/>
            </a:bodyPr>
            <a:lstStyle/>
            <a:p>
              <a:pPr algn="ctr">
                <a:lnSpc>
                  <a:spcPts val="3107"/>
                </a:lnSpc>
              </a:pPr>
              <a:endParaRPr lang="es-MX" dirty="0"/>
            </a:p>
          </p:txBody>
        </p:sp>
        <p:sp>
          <p:nvSpPr>
            <p:cNvPr id="14" name="TextBox 14"/>
            <p:cNvSpPr txBox="1"/>
            <p:nvPr/>
          </p:nvSpPr>
          <p:spPr>
            <a:xfrm>
              <a:off x="405923" y="682380"/>
              <a:ext cx="12168924" cy="530060"/>
            </a:xfrm>
            <a:prstGeom prst="rect">
              <a:avLst/>
            </a:prstGeom>
          </p:spPr>
          <p:txBody>
            <a:bodyPr lIns="0" tIns="0" rIns="0" bIns="0" rtlCol="0" anchor="t">
              <a:spAutoFit/>
            </a:bodyPr>
            <a:lstStyle/>
            <a:p>
              <a:pPr algn="ctr">
                <a:lnSpc>
                  <a:spcPts val="3107"/>
                </a:lnSpc>
              </a:pPr>
              <a:r>
                <a:rPr lang="es-MX" sz="3200" dirty="0">
                  <a:solidFill>
                    <a:srgbClr val="282252"/>
                  </a:solidFill>
                  <a:latin typeface="Amazing Slab"/>
                  <a:ea typeface="Amazing Slab"/>
                  <a:cs typeface="Amazing Slab"/>
                  <a:sym typeface="Amazing Slab"/>
                </a:rPr>
                <a:t>Subsecretaria de Derechos Humanos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7EB"/>
        </a:solidFill>
        <a:effectLst/>
      </p:bgPr>
    </p:bg>
    <p:spTree>
      <p:nvGrpSpPr>
        <p:cNvPr id="1" name=""/>
        <p:cNvGrpSpPr/>
        <p:nvPr/>
      </p:nvGrpSpPr>
      <p:grpSpPr>
        <a:xfrm>
          <a:off x="0" y="0"/>
          <a:ext cx="0" cy="0"/>
          <a:chOff x="0" y="0"/>
          <a:chExt cx="0" cy="0"/>
        </a:xfrm>
      </p:grpSpPr>
      <p:sp>
        <p:nvSpPr>
          <p:cNvPr id="2" name="TextBox 2"/>
          <p:cNvSpPr txBox="1"/>
          <p:nvPr/>
        </p:nvSpPr>
        <p:spPr>
          <a:xfrm>
            <a:off x="3048000" y="2722663"/>
            <a:ext cx="15240000" cy="7853240"/>
          </a:xfrm>
          <a:prstGeom prst="rect">
            <a:avLst/>
          </a:prstGeom>
        </p:spPr>
        <p:txBody>
          <a:bodyPr wrap="square" lIns="0" tIns="0" rIns="0" bIns="0" rtlCol="0" anchor="t">
            <a:spAutoFit/>
          </a:bodyPr>
          <a:lstStyle/>
          <a:p>
            <a:pPr algn="just">
              <a:lnSpc>
                <a:spcPct val="150000"/>
              </a:lnSpc>
            </a:pPr>
            <a:r>
              <a:rPr lang="en-US" sz="3192" dirty="0">
                <a:solidFill>
                  <a:srgbClr val="675A74"/>
                </a:solidFill>
                <a:latin typeface="Amazing Slab"/>
                <a:ea typeface="Amazing Slab"/>
                <a:cs typeface="Amazing Slab"/>
                <a:sym typeface="Amazing Slab"/>
              </a:rPr>
              <a:t>Son </a:t>
            </a:r>
            <a:r>
              <a:rPr lang="en-US" sz="3192" dirty="0" err="1">
                <a:solidFill>
                  <a:srgbClr val="675A74"/>
                </a:solidFill>
                <a:latin typeface="Amazing Slab"/>
                <a:ea typeface="Amazing Slab"/>
                <a:cs typeface="Amazing Slab"/>
                <a:sym typeface="Amazing Slab"/>
              </a:rPr>
              <a:t>el</a:t>
            </a:r>
            <a:r>
              <a:rPr lang="en-US" sz="3192" dirty="0">
                <a:solidFill>
                  <a:srgbClr val="675A74"/>
                </a:solidFill>
                <a:latin typeface="Amazing Slab"/>
                <a:ea typeface="Amazing Slab"/>
                <a:cs typeface="Amazing Slab"/>
                <a:sym typeface="Amazing Slab"/>
              </a:rPr>
              <a:t> conjunto de </a:t>
            </a:r>
            <a:r>
              <a:rPr lang="en-US" sz="3192" dirty="0" err="1">
                <a:solidFill>
                  <a:srgbClr val="675A74"/>
                </a:solidFill>
                <a:latin typeface="Amazing Slab"/>
                <a:ea typeface="Amazing Slab"/>
                <a:cs typeface="Amazing Slab"/>
                <a:sym typeface="Amazing Slab"/>
              </a:rPr>
              <a:t>prerrogativas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sustentadas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en</a:t>
            </a:r>
            <a:r>
              <a:rPr lang="en-US" sz="3192" dirty="0">
                <a:solidFill>
                  <a:srgbClr val="675A74"/>
                </a:solidFill>
                <a:latin typeface="Amazing Slab"/>
                <a:ea typeface="Amazing Slab"/>
                <a:cs typeface="Amazing Slab"/>
                <a:sym typeface="Amazing Slab"/>
              </a:rPr>
              <a:t> la </a:t>
            </a:r>
            <a:r>
              <a:rPr lang="en-US" sz="3192" dirty="0" err="1">
                <a:solidFill>
                  <a:srgbClr val="675A74"/>
                </a:solidFill>
                <a:latin typeface="Amazing Slab"/>
                <a:ea typeface="Amazing Slab"/>
                <a:cs typeface="Amazing Slab"/>
                <a:sym typeface="Amazing Slab"/>
              </a:rPr>
              <a:t>dignidad</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humana</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cuya</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realización</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efectiva</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resulta</a:t>
            </a:r>
            <a:r>
              <a:rPr lang="en-US" sz="3192" dirty="0">
                <a:solidFill>
                  <a:srgbClr val="675A74"/>
                </a:solidFill>
                <a:latin typeface="Amazing Slab"/>
                <a:ea typeface="Amazing Slab"/>
                <a:cs typeface="Amazing Slab"/>
                <a:sym typeface="Amazing Slab"/>
              </a:rPr>
              <a:t> indispensable para </a:t>
            </a:r>
            <a:r>
              <a:rPr lang="en-US" sz="3192" dirty="0" err="1">
                <a:solidFill>
                  <a:srgbClr val="675A74"/>
                </a:solidFill>
                <a:latin typeface="Amazing Slab"/>
                <a:ea typeface="Amazing Slab"/>
                <a:cs typeface="Amazing Slab"/>
                <a:sym typeface="Amazing Slab"/>
              </a:rPr>
              <a:t>el</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desarrollo</a:t>
            </a:r>
            <a:r>
              <a:rPr lang="en-US" sz="3192" dirty="0">
                <a:solidFill>
                  <a:srgbClr val="675A74"/>
                </a:solidFill>
                <a:latin typeface="Amazing Slab"/>
                <a:ea typeface="Amazing Slab"/>
                <a:cs typeface="Amazing Slab"/>
                <a:sym typeface="Amazing Slab"/>
              </a:rPr>
              <a:t> integral de la persona. Este conjunto de </a:t>
            </a:r>
            <a:r>
              <a:rPr lang="en-US" sz="3192" dirty="0" err="1">
                <a:solidFill>
                  <a:srgbClr val="675A74"/>
                </a:solidFill>
                <a:latin typeface="Amazing Slab"/>
                <a:ea typeface="Amazing Slab"/>
                <a:cs typeface="Amazing Slab"/>
                <a:sym typeface="Amazing Slab"/>
              </a:rPr>
              <a:t>prerrogativas</a:t>
            </a:r>
            <a:r>
              <a:rPr lang="en-US" sz="3192" dirty="0">
                <a:solidFill>
                  <a:srgbClr val="675A74"/>
                </a:solidFill>
                <a:latin typeface="Amazing Slab"/>
                <a:ea typeface="Amazing Slab"/>
                <a:cs typeface="Amazing Slab"/>
                <a:sym typeface="Amazing Slab"/>
              </a:rPr>
              <a:t> se </a:t>
            </a:r>
            <a:r>
              <a:rPr lang="en-US" sz="3192" dirty="0" err="1">
                <a:solidFill>
                  <a:srgbClr val="675A74"/>
                </a:solidFill>
                <a:latin typeface="Amazing Slab"/>
                <a:ea typeface="Amazing Slab"/>
                <a:cs typeface="Amazing Slab"/>
                <a:sym typeface="Amazing Slab"/>
              </a:rPr>
              <a:t>encuentra</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establecido</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dentro</a:t>
            </a:r>
            <a:r>
              <a:rPr lang="en-US" sz="3192" dirty="0">
                <a:solidFill>
                  <a:srgbClr val="675A74"/>
                </a:solidFill>
                <a:latin typeface="Amazing Slab"/>
                <a:ea typeface="Amazing Slab"/>
                <a:cs typeface="Amazing Slab"/>
                <a:sym typeface="Amazing Slab"/>
              </a:rPr>
              <a:t> del </a:t>
            </a:r>
            <a:r>
              <a:rPr lang="en-US" sz="3192" dirty="0" err="1">
                <a:solidFill>
                  <a:srgbClr val="675A74"/>
                </a:solidFill>
                <a:latin typeface="Amazing Slab"/>
                <a:ea typeface="Amazing Slab"/>
                <a:cs typeface="Amazing Slab"/>
                <a:sym typeface="Amazing Slab"/>
              </a:rPr>
              <a:t>orden</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jurídico</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nacional</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en</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nuestra</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Constitución</a:t>
            </a:r>
            <a:r>
              <a:rPr lang="en-US" sz="3192" dirty="0">
                <a:solidFill>
                  <a:srgbClr val="675A74"/>
                </a:solidFill>
                <a:latin typeface="Amazing Slab"/>
                <a:ea typeface="Amazing Slab"/>
                <a:cs typeface="Amazing Slab"/>
                <a:sym typeface="Amazing Slab"/>
              </a:rPr>
              <a:t> Política, </a:t>
            </a:r>
            <a:r>
              <a:rPr lang="en-US" sz="3192" dirty="0" err="1">
                <a:solidFill>
                  <a:srgbClr val="675A74"/>
                </a:solidFill>
                <a:latin typeface="Amazing Slab"/>
                <a:ea typeface="Amazing Slab"/>
                <a:cs typeface="Amazing Slab"/>
                <a:sym typeface="Amazing Slab"/>
              </a:rPr>
              <a:t>tratados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internacionales</a:t>
            </a:r>
            <a:r>
              <a:rPr lang="en-US" sz="3192" dirty="0">
                <a:solidFill>
                  <a:srgbClr val="675A74"/>
                </a:solidFill>
                <a:latin typeface="Amazing Slab"/>
                <a:ea typeface="Amazing Slab"/>
                <a:cs typeface="Amazing Slab"/>
                <a:sym typeface="Amazing Slab"/>
              </a:rPr>
              <a:t> y las </a:t>
            </a:r>
            <a:r>
              <a:rPr lang="en-US" sz="3192" dirty="0" err="1">
                <a:solidFill>
                  <a:srgbClr val="675A74"/>
                </a:solidFill>
                <a:latin typeface="Amazing Slab"/>
                <a:ea typeface="Amazing Slab"/>
                <a:cs typeface="Amazing Slab"/>
                <a:sym typeface="Amazing Slab"/>
              </a:rPr>
              <a:t>leyes</a:t>
            </a:r>
            <a:r>
              <a:rPr lang="en-US" sz="3192" dirty="0">
                <a:solidFill>
                  <a:srgbClr val="675A74"/>
                </a:solidFill>
                <a:latin typeface="Amazing Slab"/>
                <a:ea typeface="Amazing Slab"/>
                <a:cs typeface="Amazing Slab"/>
                <a:sym typeface="Amazing Slab"/>
              </a:rPr>
              <a:t>.</a:t>
            </a:r>
          </a:p>
          <a:p>
            <a:pPr algn="just">
              <a:lnSpc>
                <a:spcPct val="150000"/>
              </a:lnSpc>
            </a:pPr>
            <a:endParaRPr lang="en-US" sz="3192" dirty="0">
              <a:solidFill>
                <a:srgbClr val="675A74"/>
              </a:solidFill>
              <a:latin typeface="Amazing Slab"/>
              <a:ea typeface="Amazing Slab"/>
              <a:cs typeface="Amazing Slab"/>
              <a:sym typeface="Amazing Slab"/>
            </a:endParaRPr>
          </a:p>
          <a:p>
            <a:pPr algn="just">
              <a:lnSpc>
                <a:spcPct val="150000"/>
              </a:lnSpc>
            </a:pPr>
            <a:r>
              <a:rPr lang="en-US" sz="3192" dirty="0">
                <a:solidFill>
                  <a:srgbClr val="675A74"/>
                </a:solidFill>
                <a:latin typeface="Amazing Slab"/>
                <a:ea typeface="Amazing Slab"/>
                <a:cs typeface="Amazing Slab"/>
                <a:sym typeface="Amazing Slab"/>
              </a:rPr>
              <a:t>El </a:t>
            </a:r>
            <a:r>
              <a:rPr lang="en-US" sz="3192" dirty="0" err="1">
                <a:solidFill>
                  <a:srgbClr val="675A74"/>
                </a:solidFill>
                <a:latin typeface="Amazing Slab"/>
                <a:ea typeface="Amazing Slab"/>
                <a:cs typeface="Amazing Slab"/>
                <a:sym typeface="Amazing Slab"/>
              </a:rPr>
              <a:t>concepto</a:t>
            </a:r>
            <a:r>
              <a:rPr lang="en-US" sz="3192" dirty="0">
                <a:solidFill>
                  <a:srgbClr val="675A74"/>
                </a:solidFill>
                <a:latin typeface="Amazing Slab"/>
                <a:ea typeface="Amazing Slab"/>
                <a:cs typeface="Amazing Slab"/>
                <a:sym typeface="Amazing Slab"/>
              </a:rPr>
              <a:t> y la </a:t>
            </a:r>
            <a:r>
              <a:rPr lang="en-US" sz="3192" dirty="0" err="1">
                <a:solidFill>
                  <a:srgbClr val="675A74"/>
                </a:solidFill>
                <a:latin typeface="Amazing Slab"/>
                <a:ea typeface="Amazing Slab"/>
                <a:cs typeface="Amazing Slab"/>
                <a:sym typeface="Amazing Slab"/>
              </a:rPr>
              <a:t>teoría</a:t>
            </a:r>
            <a:r>
              <a:rPr lang="en-US" sz="3192" dirty="0">
                <a:solidFill>
                  <a:srgbClr val="675A74"/>
                </a:solidFill>
                <a:latin typeface="Amazing Slab"/>
                <a:ea typeface="Amazing Slab"/>
                <a:cs typeface="Amazing Slab"/>
                <a:sym typeface="Amazing Slab"/>
              </a:rPr>
              <a:t> de </a:t>
            </a:r>
            <a:r>
              <a:rPr lang="en-US" sz="3192" dirty="0" err="1">
                <a:solidFill>
                  <a:srgbClr val="675A74"/>
                </a:solidFill>
                <a:latin typeface="Amazing Slab"/>
                <a:ea typeface="Amazing Slab"/>
                <a:cs typeface="Amazing Slab"/>
                <a:sym typeface="Amazing Slab"/>
              </a:rPr>
              <a:t>los</a:t>
            </a:r>
            <a:r>
              <a:rPr lang="en-US" sz="3192" dirty="0">
                <a:solidFill>
                  <a:srgbClr val="675A74"/>
                </a:solidFill>
                <a:latin typeface="Amazing Slab"/>
                <a:ea typeface="Amazing Slab"/>
                <a:cs typeface="Amazing Slab"/>
                <a:sym typeface="Amazing Slab"/>
              </a:rPr>
              <a:t> derechos </a:t>
            </a:r>
            <a:r>
              <a:rPr lang="en-US" sz="3192" dirty="0" err="1">
                <a:solidFill>
                  <a:srgbClr val="675A74"/>
                </a:solidFill>
                <a:latin typeface="Amazing Slab"/>
                <a:ea typeface="Amazing Slab"/>
                <a:cs typeface="Amazing Slab"/>
                <a:sym typeface="Amazing Slab"/>
              </a:rPr>
              <a:t>humanos</a:t>
            </a:r>
            <a:r>
              <a:rPr lang="en-US" sz="3192" dirty="0">
                <a:solidFill>
                  <a:srgbClr val="675A74"/>
                </a:solidFill>
                <a:latin typeface="Amazing Slab"/>
                <a:ea typeface="Amazing Slab"/>
                <a:cs typeface="Amazing Slab"/>
                <a:sym typeface="Amazing Slab"/>
              </a:rPr>
              <a:t> no es </a:t>
            </a:r>
            <a:r>
              <a:rPr lang="en-US" sz="3192" dirty="0" err="1">
                <a:solidFill>
                  <a:srgbClr val="675A74"/>
                </a:solidFill>
                <a:latin typeface="Amazing Slab"/>
                <a:ea typeface="Amazing Slab"/>
                <a:cs typeface="Amazing Slab"/>
                <a:sym typeface="Amazing Slab"/>
              </a:rPr>
              <a:t>único</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por</a:t>
            </a:r>
            <a:r>
              <a:rPr lang="en-US" sz="3192" dirty="0">
                <a:solidFill>
                  <a:srgbClr val="675A74"/>
                </a:solidFill>
                <a:latin typeface="Amazing Slab"/>
                <a:ea typeface="Amazing Slab"/>
                <a:cs typeface="Amazing Slab"/>
                <a:sym typeface="Amazing Slab"/>
              </a:rPr>
              <a:t> lo que </a:t>
            </a:r>
            <a:r>
              <a:rPr lang="en-US" sz="3192" dirty="0" err="1">
                <a:solidFill>
                  <a:srgbClr val="675A74"/>
                </a:solidFill>
                <a:latin typeface="Amazing Slab"/>
                <a:ea typeface="Amazing Slab"/>
                <a:cs typeface="Amazing Slab"/>
                <a:sym typeface="Amazing Slab"/>
              </a:rPr>
              <a:t>existen</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múltiples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teorías</a:t>
            </a:r>
            <a:r>
              <a:rPr lang="en-US" sz="3192" dirty="0">
                <a:solidFill>
                  <a:srgbClr val="675A74"/>
                </a:solidFill>
                <a:latin typeface="Amazing Slab"/>
                <a:ea typeface="Amazing Slab"/>
                <a:cs typeface="Amazing Slab"/>
                <a:sym typeface="Amazing Slab"/>
              </a:rPr>
              <a:t> para </a:t>
            </a:r>
            <a:r>
              <a:rPr lang="en-US" sz="3192" dirty="0" err="1">
                <a:solidFill>
                  <a:srgbClr val="675A74"/>
                </a:solidFill>
                <a:latin typeface="Amazing Slab"/>
                <a:ea typeface="Amazing Slab"/>
                <a:cs typeface="Amazing Slab"/>
                <a:sym typeface="Amazing Slab"/>
              </a:rPr>
              <a:t>explicarlos</a:t>
            </a:r>
            <a:r>
              <a:rPr lang="en-US" sz="3192" dirty="0">
                <a:solidFill>
                  <a:srgbClr val="675A74"/>
                </a:solidFill>
                <a:latin typeface="Amazing Slab"/>
                <a:ea typeface="Amazing Slab"/>
                <a:cs typeface="Amazing Slab"/>
                <a:sym typeface="Amazing Slab"/>
              </a:rPr>
              <a:t>. Entre </a:t>
            </a:r>
            <a:r>
              <a:rPr lang="en-US" sz="3192" dirty="0" err="1">
                <a:solidFill>
                  <a:srgbClr val="675A74"/>
                </a:solidFill>
                <a:latin typeface="Amazing Slab"/>
                <a:ea typeface="Amazing Slab"/>
                <a:cs typeface="Amazing Slab"/>
                <a:sym typeface="Amazing Slab"/>
              </a:rPr>
              <a:t>ellas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están</a:t>
            </a:r>
            <a:r>
              <a:rPr lang="en-US" sz="3192" dirty="0">
                <a:solidFill>
                  <a:srgbClr val="675A74"/>
                </a:solidFill>
                <a:latin typeface="Amazing Slab"/>
                <a:ea typeface="Amazing Slab"/>
                <a:cs typeface="Amazing Slab"/>
                <a:sym typeface="Amazing Slab"/>
              </a:rPr>
              <a:t> las </a:t>
            </a:r>
            <a:r>
              <a:rPr lang="en-US" sz="3192" dirty="0" err="1">
                <a:solidFill>
                  <a:srgbClr val="675A74"/>
                </a:solidFill>
                <a:latin typeface="Amazing Slab"/>
                <a:ea typeface="Amazing Slab"/>
                <a:cs typeface="Amazing Slab"/>
                <a:sym typeface="Amazing Slab"/>
              </a:rPr>
              <a:t>iusnaturalistas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historicistas</a:t>
            </a:r>
            <a:r>
              <a:rPr lang="en-US" sz="3192" dirty="0">
                <a:solidFill>
                  <a:srgbClr val="675A74"/>
                </a:solidFill>
                <a:latin typeface="Amazing Slab"/>
                <a:ea typeface="Amazing Slab"/>
                <a:cs typeface="Amazing Slab"/>
                <a:sym typeface="Amazing Slab"/>
              </a:rPr>
              <a:t>, las que </a:t>
            </a:r>
            <a:r>
              <a:rPr lang="en-US" sz="3192" dirty="0" err="1">
                <a:solidFill>
                  <a:srgbClr val="675A74"/>
                </a:solidFill>
                <a:latin typeface="Amazing Slab"/>
                <a:ea typeface="Amazing Slab"/>
                <a:cs typeface="Amazing Slab"/>
                <a:sym typeface="Amazing Slab"/>
              </a:rPr>
              <a:t>los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ven</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como</a:t>
            </a:r>
            <a:r>
              <a:rPr lang="en-US" sz="3192" dirty="0">
                <a:solidFill>
                  <a:srgbClr val="675A74"/>
                </a:solidFill>
                <a:latin typeface="Amazing Slab"/>
                <a:ea typeface="Amazing Slab"/>
                <a:cs typeface="Amazing Slab"/>
                <a:sym typeface="Amazing Slab"/>
              </a:rPr>
              <a:t> derechos morales, </a:t>
            </a:r>
            <a:r>
              <a:rPr lang="en-US" sz="3192" dirty="0" err="1">
                <a:solidFill>
                  <a:srgbClr val="675A74"/>
                </a:solidFill>
                <a:latin typeface="Amazing Slab"/>
                <a:ea typeface="Amazing Slab"/>
                <a:cs typeface="Amazing Slab"/>
                <a:sym typeface="Amazing Slab"/>
              </a:rPr>
              <a:t>productos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sociohistóricos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construcciones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culturales</a:t>
            </a:r>
            <a:r>
              <a:rPr lang="en-US" sz="3192" dirty="0">
                <a:solidFill>
                  <a:srgbClr val="675A74"/>
                </a:solidFill>
                <a:latin typeface="Amazing Slab"/>
                <a:ea typeface="Amazing Slab"/>
                <a:cs typeface="Amazing Slab"/>
                <a:sym typeface="Amazing Slab"/>
              </a:rPr>
              <a:t> o </a:t>
            </a:r>
            <a:r>
              <a:rPr lang="en-US" sz="3192" dirty="0" err="1">
                <a:solidFill>
                  <a:srgbClr val="675A74"/>
                </a:solidFill>
                <a:latin typeface="Amazing Slab"/>
                <a:ea typeface="Amazing Slab"/>
                <a:cs typeface="Amazing Slab"/>
                <a:sym typeface="Amazing Slab"/>
              </a:rPr>
              <a:t>discursos</a:t>
            </a:r>
            <a:r>
              <a:rPr lang="en-US" sz="3192" dirty="0">
                <a:solidFill>
                  <a:srgbClr val="675A74"/>
                </a:solidFill>
                <a:latin typeface="Amazing Slab"/>
                <a:ea typeface="Amazing Slab"/>
                <a:cs typeface="Amazing Slab"/>
                <a:sym typeface="Amazing Slab"/>
              </a:rPr>
              <a:t> </a:t>
            </a:r>
            <a:r>
              <a:rPr lang="en-US" sz="3192" dirty="0" err="1">
                <a:solidFill>
                  <a:srgbClr val="675A74"/>
                </a:solidFill>
                <a:latin typeface="Amazing Slab"/>
                <a:ea typeface="Amazing Slab"/>
                <a:cs typeface="Amazing Slab"/>
                <a:sym typeface="Amazing Slab"/>
              </a:rPr>
              <a:t>políticos</a:t>
            </a:r>
            <a:r>
              <a:rPr lang="en-US" sz="3192" dirty="0">
                <a:solidFill>
                  <a:srgbClr val="675A74"/>
                </a:solidFill>
                <a:latin typeface="Amazing Slab"/>
                <a:ea typeface="Amazing Slab"/>
                <a:cs typeface="Amazing Slab"/>
                <a:sym typeface="Amazing Slab"/>
              </a:rPr>
              <a:t>.</a:t>
            </a:r>
          </a:p>
          <a:p>
            <a:pPr algn="just">
              <a:lnSpc>
                <a:spcPts val="4054"/>
              </a:lnSpc>
            </a:pPr>
            <a:endParaRPr lang="en-US" sz="3192" dirty="0">
              <a:solidFill>
                <a:srgbClr val="675A74"/>
              </a:solidFill>
              <a:latin typeface="Amazing Slab"/>
              <a:ea typeface="Amazing Slab"/>
              <a:cs typeface="Amazing Slab"/>
              <a:sym typeface="Amazing Slab"/>
            </a:endParaRPr>
          </a:p>
        </p:txBody>
      </p:sp>
      <p:sp>
        <p:nvSpPr>
          <p:cNvPr id="3" name="TextBox 3"/>
          <p:cNvSpPr txBox="1"/>
          <p:nvPr/>
        </p:nvSpPr>
        <p:spPr>
          <a:xfrm>
            <a:off x="370819" y="297767"/>
            <a:ext cx="13659883" cy="2570595"/>
          </a:xfrm>
          <a:prstGeom prst="rect">
            <a:avLst/>
          </a:prstGeom>
        </p:spPr>
        <p:txBody>
          <a:bodyPr lIns="0" tIns="0" rIns="0" bIns="0" rtlCol="0" anchor="t">
            <a:spAutoFit/>
          </a:bodyPr>
          <a:lstStyle/>
          <a:p>
            <a:pPr algn="l">
              <a:lnSpc>
                <a:spcPts val="9137"/>
              </a:lnSpc>
            </a:pPr>
            <a:r>
              <a:rPr lang="en-US" sz="8232" b="1" dirty="0">
                <a:solidFill>
                  <a:srgbClr val="675A74"/>
                </a:solidFill>
                <a:latin typeface="Amazing Slab Bold"/>
                <a:ea typeface="Amazing Slab Bold"/>
                <a:cs typeface="Amazing Slab Bold"/>
                <a:sym typeface="Amazing Slab Bold"/>
              </a:rPr>
              <a:t>¿</a:t>
            </a:r>
            <a:r>
              <a:rPr lang="en-US" sz="8232" b="1" dirty="0" err="1">
                <a:solidFill>
                  <a:srgbClr val="675A74"/>
                </a:solidFill>
                <a:latin typeface="Amazing Slab Bold"/>
                <a:ea typeface="Amazing Slab Bold"/>
                <a:cs typeface="Amazing Slab Bold"/>
                <a:sym typeface="Amazing Slab Bold"/>
              </a:rPr>
              <a:t>Qué</a:t>
            </a:r>
            <a:r>
              <a:rPr lang="en-US" sz="8232" b="1" dirty="0">
                <a:solidFill>
                  <a:srgbClr val="675A74"/>
                </a:solidFill>
                <a:latin typeface="Amazing Slab Bold"/>
                <a:ea typeface="Amazing Slab Bold"/>
                <a:cs typeface="Amazing Slab Bold"/>
                <a:sym typeface="Amazing Slab Bold"/>
              </a:rPr>
              <a:t> son </a:t>
            </a:r>
            <a:r>
              <a:rPr lang="en-US" sz="8232" b="1" dirty="0" err="1">
                <a:solidFill>
                  <a:srgbClr val="675A74"/>
                </a:solidFill>
                <a:latin typeface="Amazing Slab Bold"/>
                <a:ea typeface="Amazing Slab Bold"/>
                <a:cs typeface="Amazing Slab Bold"/>
                <a:sym typeface="Amazing Slab Bold"/>
              </a:rPr>
              <a:t>los</a:t>
            </a:r>
            <a:r>
              <a:rPr lang="en-US" sz="8232" b="1" dirty="0">
                <a:solidFill>
                  <a:srgbClr val="675A74"/>
                </a:solidFill>
                <a:latin typeface="Amazing Slab Bold"/>
                <a:ea typeface="Amazing Slab Bold"/>
                <a:cs typeface="Amazing Slab Bold"/>
                <a:sym typeface="Amazing Slab Bold"/>
              </a:rPr>
              <a:t> derechos </a:t>
            </a:r>
            <a:r>
              <a:rPr lang="en-US" sz="8232" b="1" dirty="0" err="1">
                <a:solidFill>
                  <a:srgbClr val="675A74"/>
                </a:solidFill>
                <a:latin typeface="Amazing Slab Bold"/>
                <a:ea typeface="Amazing Slab Bold"/>
                <a:cs typeface="Amazing Slab Bold"/>
                <a:sym typeface="Amazing Slab Bold"/>
              </a:rPr>
              <a:t>humanos</a:t>
            </a:r>
            <a:r>
              <a:rPr lang="en-US" sz="8232" b="1" dirty="0">
                <a:solidFill>
                  <a:srgbClr val="675A74"/>
                </a:solidFill>
                <a:latin typeface="Amazing Slab Bold"/>
                <a:ea typeface="Amazing Slab Bold"/>
                <a:cs typeface="Amazing Slab Bold"/>
                <a:sym typeface="Amazing Slab Bold"/>
              </a:rPr>
              <a:t>?</a:t>
            </a:r>
          </a:p>
        </p:txBody>
      </p:sp>
      <p:sp>
        <p:nvSpPr>
          <p:cNvPr id="4" name="Freeform 4"/>
          <p:cNvSpPr/>
          <p:nvPr/>
        </p:nvSpPr>
        <p:spPr>
          <a:xfrm>
            <a:off x="330050" y="4078688"/>
            <a:ext cx="2336950" cy="2570595"/>
          </a:xfrm>
          <a:custGeom>
            <a:avLst/>
            <a:gdLst/>
            <a:ahLst/>
            <a:cxnLst/>
            <a:rect l="l" t="t" r="r" b="b"/>
            <a:pathLst>
              <a:path w="3238046" h="3481770">
                <a:moveTo>
                  <a:pt x="0" y="0"/>
                </a:moveTo>
                <a:lnTo>
                  <a:pt x="3238046" y="0"/>
                </a:lnTo>
                <a:lnTo>
                  <a:pt x="3238046" y="3481770"/>
                </a:lnTo>
                <a:lnTo>
                  <a:pt x="0" y="348177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B6CB"/>
        </a:solidFill>
        <a:effectLst/>
      </p:bgPr>
    </p:bg>
    <p:spTree>
      <p:nvGrpSpPr>
        <p:cNvPr id="1" name=""/>
        <p:cNvGrpSpPr/>
        <p:nvPr/>
      </p:nvGrpSpPr>
      <p:grpSpPr>
        <a:xfrm>
          <a:off x="0" y="0"/>
          <a:ext cx="0" cy="0"/>
          <a:chOff x="0" y="0"/>
          <a:chExt cx="0" cy="0"/>
        </a:xfrm>
      </p:grpSpPr>
      <p:sp>
        <p:nvSpPr>
          <p:cNvPr id="2" name="TextBox 2"/>
          <p:cNvSpPr txBox="1"/>
          <p:nvPr/>
        </p:nvSpPr>
        <p:spPr>
          <a:xfrm>
            <a:off x="1447801" y="2705100"/>
            <a:ext cx="15131674" cy="5075107"/>
          </a:xfrm>
          <a:prstGeom prst="rect">
            <a:avLst/>
          </a:prstGeom>
        </p:spPr>
        <p:txBody>
          <a:bodyPr wrap="square" lIns="0" tIns="0" rIns="0" bIns="0" rtlCol="0" anchor="t">
            <a:spAutoFit/>
          </a:bodyPr>
          <a:lstStyle/>
          <a:p>
            <a:pPr algn="just">
              <a:lnSpc>
                <a:spcPct val="150000"/>
              </a:lnSpc>
            </a:pPr>
            <a:r>
              <a:rPr lang="es-ES" sz="3199" dirty="0">
                <a:solidFill>
                  <a:srgbClr val="675A74"/>
                </a:solidFill>
                <a:latin typeface="Amazing Slab"/>
                <a:ea typeface="Amazing Slab"/>
                <a:cs typeface="Amazing Slab"/>
                <a:sym typeface="Amazing Slab"/>
              </a:rPr>
              <a:t>La igualdad y la no discriminación son principios y derechos intrínsecamente conectados con la dignidad humana, son la piedra angular de todos los derechos humanos y constituyen el núcleo del derecho internacional de los derechos humanos. Promover, respetar, proteger y garantizar la igualdad y no discriminación son obligaciones transversales de cumplimiento inmediato que no están sujetas a un cumplimiento progresivo</a:t>
            </a:r>
            <a:r>
              <a:rPr lang="en-US" sz="3199" dirty="0">
                <a:solidFill>
                  <a:srgbClr val="675A74"/>
                </a:solidFill>
                <a:latin typeface="Amazing Slab"/>
                <a:ea typeface="Amazing Slab"/>
                <a:cs typeface="Amazing Slab"/>
                <a:sym typeface="Amazing Slab"/>
              </a:rPr>
              <a:t>.</a:t>
            </a:r>
          </a:p>
        </p:txBody>
      </p:sp>
      <p:sp>
        <p:nvSpPr>
          <p:cNvPr id="3" name="TextBox 3"/>
          <p:cNvSpPr txBox="1"/>
          <p:nvPr/>
        </p:nvSpPr>
        <p:spPr>
          <a:xfrm>
            <a:off x="1745792" y="857250"/>
            <a:ext cx="14870948" cy="1154162"/>
          </a:xfrm>
          <a:prstGeom prst="rect">
            <a:avLst/>
          </a:prstGeom>
        </p:spPr>
        <p:txBody>
          <a:bodyPr lIns="0" tIns="0" rIns="0" bIns="0" rtlCol="0" anchor="t">
            <a:spAutoFit/>
          </a:bodyPr>
          <a:lstStyle/>
          <a:p>
            <a:pPr algn="l">
              <a:lnSpc>
                <a:spcPts val="8991"/>
              </a:lnSpc>
            </a:pPr>
            <a:r>
              <a:rPr lang="es-MX" sz="8100" b="1" dirty="0">
                <a:solidFill>
                  <a:srgbClr val="FFFFFF"/>
                </a:solidFill>
                <a:latin typeface="Amazing Slab Bold"/>
                <a:ea typeface="Amazing Slab Bold"/>
                <a:cs typeface="Amazing Slab Bold"/>
                <a:sym typeface="Amazing Slab Bold"/>
              </a:rPr>
              <a:t>Igualdad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B6CB"/>
        </a:solidFill>
        <a:effectLst/>
      </p:bgPr>
    </p:bg>
    <p:spTree>
      <p:nvGrpSpPr>
        <p:cNvPr id="1" name=""/>
        <p:cNvGrpSpPr/>
        <p:nvPr/>
      </p:nvGrpSpPr>
      <p:grpSpPr>
        <a:xfrm>
          <a:off x="0" y="0"/>
          <a:ext cx="0" cy="0"/>
          <a:chOff x="0" y="0"/>
          <a:chExt cx="0" cy="0"/>
        </a:xfrm>
      </p:grpSpPr>
      <p:sp>
        <p:nvSpPr>
          <p:cNvPr id="4" name="TextBox 4"/>
          <p:cNvSpPr txBox="1"/>
          <p:nvPr/>
        </p:nvSpPr>
        <p:spPr>
          <a:xfrm>
            <a:off x="1" y="2400300"/>
            <a:ext cx="18227634" cy="7292446"/>
          </a:xfrm>
          <a:prstGeom prst="rect">
            <a:avLst/>
          </a:prstGeom>
        </p:spPr>
        <p:txBody>
          <a:bodyPr wrap="square" lIns="0" tIns="0" rIns="0" bIns="0" rtlCol="0" anchor="t">
            <a:spAutoFit/>
          </a:bodyPr>
          <a:lstStyle/>
          <a:p>
            <a:pPr algn="just">
              <a:lnSpc>
                <a:spcPct val="150000"/>
              </a:lnSpc>
            </a:pPr>
            <a:r>
              <a:rPr lang="es-ES" sz="3200" dirty="0">
                <a:solidFill>
                  <a:srgbClr val="FFFFFF"/>
                </a:solidFill>
                <a:latin typeface="Amazing Slab" panose="020B0604020202020204" charset="0"/>
                <a:ea typeface="Amazing Slab Italics"/>
                <a:cs typeface="Amazing Slab Italics"/>
                <a:sym typeface="Amazing Slab Italics"/>
              </a:rPr>
              <a:t>Las acciones afirmativas toman en cuenta las características de las personas o grupos que han recibido un trato desigual para favorecerlas en los mecanismos de distribución de bienes escasos con el fin de generar situaciones que permitan el desarrollo de condiciones igualitarias y, en este sentido, están cimentadas en el terreno de la igualdad y la justicia, no en el libre mercado ni la competencia.</a:t>
            </a:r>
          </a:p>
          <a:p>
            <a:pPr algn="just">
              <a:lnSpc>
                <a:spcPct val="150000"/>
              </a:lnSpc>
            </a:pPr>
            <a:endParaRPr lang="es-ES" sz="3200" dirty="0">
              <a:solidFill>
                <a:srgbClr val="FFFFFF"/>
              </a:solidFill>
              <a:latin typeface="Amazing Slab" panose="020B0604020202020204" charset="0"/>
              <a:ea typeface="Amazing Slab Italics"/>
              <a:cs typeface="Amazing Slab Italics"/>
              <a:sym typeface="Amazing Slab Italics"/>
            </a:endParaRPr>
          </a:p>
          <a:p>
            <a:pPr algn="just">
              <a:lnSpc>
                <a:spcPct val="150000"/>
              </a:lnSpc>
            </a:pPr>
            <a:r>
              <a:rPr lang="es-ES" sz="3200" dirty="0">
                <a:solidFill>
                  <a:srgbClr val="FFFFFF"/>
                </a:solidFill>
                <a:latin typeface="Amazing Slab" panose="020B0604020202020204" charset="0"/>
                <a:ea typeface="Amazing Slab Italics"/>
                <a:cs typeface="Amazing Slab Italics"/>
                <a:sym typeface="Amazing Slab Italics"/>
              </a:rPr>
              <a:t>En Acciones afirmativas se abordan conceptos como pobreza, igualdad de resultado e igualdad de oportunidad en relación con las acciones afirmativas, pero también la función de éstas, por ejemplo, al establecer cuotas de género para cargos de elección popular y sus consecuencias con la libertad de voto y la democracia. </a:t>
            </a:r>
            <a:endParaRPr lang="en-US" sz="3200" dirty="0">
              <a:solidFill>
                <a:srgbClr val="FFFFFF"/>
              </a:solidFill>
              <a:latin typeface="Amazing Slab"/>
              <a:ea typeface="Amazing Slab"/>
              <a:cs typeface="Amazing Slab"/>
              <a:sym typeface="Amazing Slab"/>
            </a:endParaRPr>
          </a:p>
        </p:txBody>
      </p:sp>
      <p:sp>
        <p:nvSpPr>
          <p:cNvPr id="5" name="TextBox 5"/>
          <p:cNvSpPr txBox="1"/>
          <p:nvPr/>
        </p:nvSpPr>
        <p:spPr>
          <a:xfrm>
            <a:off x="2090105" y="114300"/>
            <a:ext cx="14107790" cy="795089"/>
          </a:xfrm>
          <a:prstGeom prst="rect">
            <a:avLst/>
          </a:prstGeom>
        </p:spPr>
        <p:txBody>
          <a:bodyPr wrap="square" lIns="0" tIns="0" rIns="0" bIns="0" rtlCol="0" anchor="t">
            <a:spAutoFit/>
          </a:bodyPr>
          <a:lstStyle/>
          <a:p>
            <a:pPr algn="ctr">
              <a:lnSpc>
                <a:spcPts val="6216"/>
              </a:lnSpc>
              <a:spcBef>
                <a:spcPct val="0"/>
              </a:spcBef>
            </a:pPr>
            <a:r>
              <a:rPr lang="en-US" sz="5600" b="1" dirty="0">
                <a:solidFill>
                  <a:srgbClr val="675A74"/>
                </a:solidFill>
                <a:latin typeface="Amazing Slab Bold"/>
                <a:ea typeface="Amazing Slab Bold"/>
                <a:cs typeface="Amazing Slab Bold"/>
                <a:sym typeface="Amazing Slab Bold"/>
              </a:rPr>
              <a:t>¿</a:t>
            </a:r>
            <a:r>
              <a:rPr lang="en-US" sz="5600" b="1" dirty="0" err="1">
                <a:solidFill>
                  <a:srgbClr val="675A74"/>
                </a:solidFill>
                <a:latin typeface="Amazing Slab Bold"/>
                <a:ea typeface="Amazing Slab Bold"/>
                <a:cs typeface="Amazing Slab Bold"/>
                <a:sym typeface="Amazing Slab Bold"/>
              </a:rPr>
              <a:t>Qué</a:t>
            </a:r>
            <a:r>
              <a:rPr lang="en-US" sz="5600" b="1" dirty="0">
                <a:solidFill>
                  <a:srgbClr val="675A74"/>
                </a:solidFill>
                <a:latin typeface="Amazing Slab Bold"/>
                <a:ea typeface="Amazing Slab Bold"/>
                <a:cs typeface="Amazing Slab Bold"/>
                <a:sym typeface="Amazing Slab Bold"/>
              </a:rPr>
              <a:t> son las </a:t>
            </a:r>
            <a:r>
              <a:rPr lang="en-US" sz="5600" b="1" dirty="0" err="1">
                <a:solidFill>
                  <a:srgbClr val="675A74"/>
                </a:solidFill>
                <a:latin typeface="Amazing Slab Bold"/>
                <a:ea typeface="Amazing Slab Bold"/>
                <a:cs typeface="Amazing Slab Bold"/>
                <a:sym typeface="Amazing Slab Bold"/>
              </a:rPr>
              <a:t>acciones</a:t>
            </a:r>
            <a:r>
              <a:rPr lang="en-US" sz="5600" b="1" dirty="0">
                <a:solidFill>
                  <a:srgbClr val="675A74"/>
                </a:solidFill>
                <a:latin typeface="Amazing Slab Bold"/>
                <a:ea typeface="Amazing Slab Bold"/>
                <a:cs typeface="Amazing Slab Bold"/>
                <a:sym typeface="Amazing Slab Bold"/>
              </a:rPr>
              <a:t> </a:t>
            </a:r>
            <a:r>
              <a:rPr lang="en-US" sz="5600" b="1" dirty="0" err="1">
                <a:solidFill>
                  <a:srgbClr val="675A74"/>
                </a:solidFill>
                <a:latin typeface="Amazing Slab Bold"/>
                <a:ea typeface="Amazing Slab Bold"/>
                <a:cs typeface="Amazing Slab Bold"/>
                <a:sym typeface="Amazing Slab Bold"/>
              </a:rPr>
              <a:t>afirmativas</a:t>
            </a:r>
            <a:r>
              <a:rPr lang="en-US" sz="5600" b="1" dirty="0">
                <a:solidFill>
                  <a:srgbClr val="675A74"/>
                </a:solidFill>
                <a:latin typeface="Amazing Slab Bold"/>
                <a:ea typeface="Amazing Slab Bold"/>
                <a:cs typeface="Amazing Slab Bold"/>
                <a:sym typeface="Amazing Slab Bol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7EB"/>
        </a:solidFill>
        <a:effectLst/>
      </p:bgPr>
    </p:bg>
    <p:spTree>
      <p:nvGrpSpPr>
        <p:cNvPr id="1" name=""/>
        <p:cNvGrpSpPr/>
        <p:nvPr/>
      </p:nvGrpSpPr>
      <p:grpSpPr>
        <a:xfrm>
          <a:off x="0" y="0"/>
          <a:ext cx="0" cy="0"/>
          <a:chOff x="0" y="0"/>
          <a:chExt cx="0" cy="0"/>
        </a:xfrm>
      </p:grpSpPr>
      <p:grpSp>
        <p:nvGrpSpPr>
          <p:cNvPr id="2" name="Group 2"/>
          <p:cNvGrpSpPr/>
          <p:nvPr/>
        </p:nvGrpSpPr>
        <p:grpSpPr>
          <a:xfrm>
            <a:off x="1452000" y="1958393"/>
            <a:ext cx="14511388" cy="7299907"/>
            <a:chOff x="0" y="0"/>
            <a:chExt cx="3438238" cy="1729595"/>
          </a:xfrm>
        </p:grpSpPr>
        <p:sp>
          <p:nvSpPr>
            <p:cNvPr id="3" name="Freeform 3"/>
            <p:cNvSpPr/>
            <p:nvPr/>
          </p:nvSpPr>
          <p:spPr>
            <a:xfrm>
              <a:off x="0" y="0"/>
              <a:ext cx="3438238" cy="1729595"/>
            </a:xfrm>
            <a:custGeom>
              <a:avLst/>
              <a:gdLst/>
              <a:ahLst/>
              <a:cxnLst/>
              <a:rect l="l" t="t" r="r" b="b"/>
              <a:pathLst>
                <a:path w="3438238" h="1729595">
                  <a:moveTo>
                    <a:pt x="0" y="0"/>
                  </a:moveTo>
                  <a:lnTo>
                    <a:pt x="3438238" y="0"/>
                  </a:lnTo>
                  <a:lnTo>
                    <a:pt x="3438238" y="1729595"/>
                  </a:lnTo>
                  <a:lnTo>
                    <a:pt x="0" y="1729595"/>
                  </a:lnTo>
                  <a:close/>
                </a:path>
              </a:pathLst>
            </a:custGeom>
            <a:solidFill>
              <a:srgbClr val="C0B6CB">
                <a:alpha val="68627"/>
              </a:srgbClr>
            </a:solidFill>
          </p:spPr>
        </p:sp>
        <p:sp>
          <p:nvSpPr>
            <p:cNvPr id="4" name="TextBox 4"/>
            <p:cNvSpPr txBox="1"/>
            <p:nvPr/>
          </p:nvSpPr>
          <p:spPr>
            <a:xfrm>
              <a:off x="0" y="-38100"/>
              <a:ext cx="3438238" cy="1767695"/>
            </a:xfrm>
            <a:prstGeom prst="rect">
              <a:avLst/>
            </a:prstGeom>
          </p:spPr>
          <p:txBody>
            <a:bodyPr lIns="50800" tIns="50800" rIns="50800" bIns="50800" rtlCol="0" anchor="ctr"/>
            <a:lstStyle/>
            <a:p>
              <a:pPr algn="just">
                <a:lnSpc>
                  <a:spcPts val="2659"/>
                </a:lnSpc>
                <a:spcBef>
                  <a:spcPct val="0"/>
                </a:spcBef>
              </a:pPr>
              <a:endParaRPr/>
            </a:p>
          </p:txBody>
        </p:sp>
      </p:grpSp>
      <p:sp>
        <p:nvSpPr>
          <p:cNvPr id="5" name="Freeform 5"/>
          <p:cNvSpPr/>
          <p:nvPr/>
        </p:nvSpPr>
        <p:spPr>
          <a:xfrm rot="1278810">
            <a:off x="15441445" y="1270246"/>
            <a:ext cx="1804960" cy="2528841"/>
          </a:xfrm>
          <a:custGeom>
            <a:avLst/>
            <a:gdLst/>
            <a:ahLst/>
            <a:cxnLst/>
            <a:rect l="l" t="t" r="r" b="b"/>
            <a:pathLst>
              <a:path w="1804960" h="2528841">
                <a:moveTo>
                  <a:pt x="0" y="0"/>
                </a:moveTo>
                <a:lnTo>
                  <a:pt x="1804960" y="0"/>
                </a:lnTo>
                <a:lnTo>
                  <a:pt x="1804960" y="2528841"/>
                </a:lnTo>
                <a:lnTo>
                  <a:pt x="0" y="2528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508894" y="2130155"/>
            <a:ext cx="14397600" cy="6795578"/>
          </a:xfrm>
          <a:prstGeom prst="rect">
            <a:avLst/>
          </a:prstGeom>
        </p:spPr>
        <p:txBody>
          <a:bodyPr wrap="square" lIns="0" tIns="0" rIns="0" bIns="0" rtlCol="0" anchor="t">
            <a:spAutoFit/>
          </a:bodyPr>
          <a:lstStyle/>
          <a:p>
            <a:pPr algn="just">
              <a:lnSpc>
                <a:spcPct val="150000"/>
              </a:lnSpc>
            </a:pPr>
            <a:r>
              <a:rPr lang="en-US" sz="3318" dirty="0">
                <a:solidFill>
                  <a:srgbClr val="675A74"/>
                </a:solidFill>
                <a:latin typeface="Amazing Slab"/>
                <a:ea typeface="Amazing Slab"/>
                <a:cs typeface="Amazing Slab"/>
                <a:sym typeface="Amazing Slab"/>
              </a:rPr>
              <a:t>La </a:t>
            </a:r>
            <a:r>
              <a:rPr lang="en-US" sz="3318" dirty="0" err="1">
                <a:solidFill>
                  <a:srgbClr val="675A74"/>
                </a:solidFill>
                <a:latin typeface="Amazing Slab"/>
                <a:ea typeface="Amazing Slab"/>
                <a:cs typeface="Amazing Slab"/>
                <a:sym typeface="Amazing Slab"/>
              </a:rPr>
              <a:t>relación</a:t>
            </a:r>
            <a:r>
              <a:rPr lang="en-US" sz="3318" dirty="0">
                <a:solidFill>
                  <a:srgbClr val="675A74"/>
                </a:solidFill>
                <a:latin typeface="Amazing Slab"/>
                <a:ea typeface="Amazing Slab"/>
                <a:cs typeface="Amazing Slab"/>
                <a:sym typeface="Amazing Slab"/>
              </a:rPr>
              <a:t> entre derechos </a:t>
            </a:r>
            <a:r>
              <a:rPr lang="en-US" sz="3318" dirty="0" err="1">
                <a:solidFill>
                  <a:srgbClr val="675A74"/>
                </a:solidFill>
                <a:latin typeface="Amazing Slab"/>
                <a:ea typeface="Amazing Slab"/>
                <a:cs typeface="Amazing Slab"/>
                <a:sym typeface="Amazing Slab"/>
              </a:rPr>
              <a:t>humanos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igualdad</a:t>
            </a:r>
            <a:r>
              <a:rPr lang="en-US" sz="3318" dirty="0">
                <a:solidFill>
                  <a:srgbClr val="675A74"/>
                </a:solidFill>
                <a:latin typeface="Amazing Slab"/>
                <a:ea typeface="Amazing Slab"/>
                <a:cs typeface="Amazing Slab"/>
                <a:sym typeface="Amazing Slab"/>
              </a:rPr>
              <a:t> y </a:t>
            </a:r>
            <a:r>
              <a:rPr lang="en-US" sz="3318" dirty="0" err="1">
                <a:solidFill>
                  <a:srgbClr val="675A74"/>
                </a:solidFill>
                <a:latin typeface="Amazing Slab"/>
                <a:ea typeface="Amazing Slab"/>
                <a:cs typeface="Amazing Slab"/>
                <a:sym typeface="Amazing Slab"/>
              </a:rPr>
              <a:t>acciones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afirmativas</a:t>
            </a:r>
            <a:r>
              <a:rPr lang="en-US" sz="3318" dirty="0">
                <a:solidFill>
                  <a:srgbClr val="675A74"/>
                </a:solidFill>
                <a:latin typeface="Amazing Slab"/>
                <a:ea typeface="Amazing Slab"/>
                <a:cs typeface="Amazing Slab"/>
                <a:sym typeface="Amazing Slab"/>
              </a:rPr>
              <a:t> es fundamental para </a:t>
            </a:r>
            <a:r>
              <a:rPr lang="en-US" sz="3318" dirty="0" err="1">
                <a:solidFill>
                  <a:srgbClr val="675A74"/>
                </a:solidFill>
                <a:latin typeface="Amazing Slab"/>
                <a:ea typeface="Amazing Slab"/>
                <a:cs typeface="Amazing Slab"/>
                <a:sym typeface="Amazing Slab"/>
              </a:rPr>
              <a:t>construir</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una</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sociedad</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más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justa</a:t>
            </a:r>
            <a:r>
              <a:rPr lang="en-US" sz="3318" dirty="0">
                <a:solidFill>
                  <a:srgbClr val="675A74"/>
                </a:solidFill>
                <a:latin typeface="Amazing Slab"/>
                <a:ea typeface="Amazing Slab"/>
                <a:cs typeface="Amazing Slab"/>
                <a:sym typeface="Amazing Slab"/>
              </a:rPr>
              <a:t> e </a:t>
            </a:r>
            <a:r>
              <a:rPr lang="en-US" sz="3318" dirty="0" err="1">
                <a:solidFill>
                  <a:srgbClr val="675A74"/>
                </a:solidFill>
                <a:latin typeface="Amazing Slab"/>
                <a:ea typeface="Amazing Slab"/>
                <a:cs typeface="Amazing Slab"/>
                <a:sym typeface="Amazing Slab"/>
              </a:rPr>
              <a:t>igualitaria</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Estos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conceptos</a:t>
            </a:r>
            <a:r>
              <a:rPr lang="en-US" sz="3318" dirty="0">
                <a:solidFill>
                  <a:srgbClr val="675A74"/>
                </a:solidFill>
                <a:latin typeface="Amazing Slab"/>
                <a:ea typeface="Amazing Slab"/>
                <a:cs typeface="Amazing Slab"/>
                <a:sym typeface="Amazing Slab"/>
              </a:rPr>
              <a:t> se </a:t>
            </a:r>
            <a:r>
              <a:rPr lang="en-US" sz="3318" dirty="0" err="1">
                <a:solidFill>
                  <a:srgbClr val="675A74"/>
                </a:solidFill>
                <a:latin typeface="Amazing Slab"/>
                <a:ea typeface="Amazing Slab"/>
                <a:cs typeface="Amazing Slab"/>
                <a:sym typeface="Amazing Slab"/>
              </a:rPr>
              <a:t>entrelazan</a:t>
            </a:r>
            <a:r>
              <a:rPr lang="en-US" sz="3318" dirty="0">
                <a:solidFill>
                  <a:srgbClr val="675A74"/>
                </a:solidFill>
                <a:latin typeface="Amazing Slab"/>
                <a:ea typeface="Amazing Slab"/>
                <a:cs typeface="Amazing Slab"/>
                <a:sym typeface="Amazing Slab"/>
              </a:rPr>
              <a:t> para </a:t>
            </a:r>
            <a:r>
              <a:rPr lang="en-US" sz="3318" dirty="0" err="1">
                <a:solidFill>
                  <a:srgbClr val="675A74"/>
                </a:solidFill>
                <a:latin typeface="Amazing Slab"/>
                <a:ea typeface="Amazing Slab"/>
                <a:cs typeface="Amazing Slab"/>
                <a:sym typeface="Amazing Slab"/>
              </a:rPr>
              <a:t>asegurar</a:t>
            </a:r>
            <a:r>
              <a:rPr lang="en-US" sz="3318" dirty="0">
                <a:solidFill>
                  <a:srgbClr val="675A74"/>
                </a:solidFill>
                <a:latin typeface="Amazing Slab"/>
                <a:ea typeface="Amazing Slab"/>
                <a:cs typeface="Amazing Slab"/>
                <a:sym typeface="Amazing Slab"/>
              </a:rPr>
              <a:t> las </a:t>
            </a:r>
            <a:r>
              <a:rPr lang="en-US" sz="3318" dirty="0" err="1">
                <a:solidFill>
                  <a:srgbClr val="675A74"/>
                </a:solidFill>
                <a:latin typeface="Amazing Slab"/>
                <a:ea typeface="Amazing Slab"/>
                <a:cs typeface="Amazing Slab"/>
                <a:sym typeface="Amazing Slab"/>
              </a:rPr>
              <a:t>mismas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oportunidades</a:t>
            </a:r>
            <a:r>
              <a:rPr lang="en-US" sz="3318" dirty="0">
                <a:solidFill>
                  <a:srgbClr val="675A74"/>
                </a:solidFill>
                <a:latin typeface="Amazing Slab"/>
                <a:ea typeface="Amazing Slab"/>
                <a:cs typeface="Amazing Slab"/>
                <a:sym typeface="Amazing Slab"/>
              </a:rPr>
              <a:t> y </a:t>
            </a:r>
            <a:r>
              <a:rPr lang="en-US" sz="3318" dirty="0" err="1">
                <a:solidFill>
                  <a:srgbClr val="675A74"/>
                </a:solidFill>
                <a:latin typeface="Amazing Slab"/>
                <a:ea typeface="Amazing Slab"/>
                <a:cs typeface="Amazing Slab"/>
                <a:sym typeface="Amazing Slab"/>
              </a:rPr>
              <a:t>el</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disfrute</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plenamente</a:t>
            </a:r>
            <a:r>
              <a:rPr lang="en-US" sz="3318" dirty="0">
                <a:solidFill>
                  <a:srgbClr val="675A74"/>
                </a:solidFill>
                <a:latin typeface="Amazing Slab"/>
                <a:ea typeface="Amazing Slab"/>
                <a:cs typeface="Amazing Slab"/>
                <a:sym typeface="Amazing Slab"/>
              </a:rPr>
              <a:t> de sus derechos.</a:t>
            </a:r>
          </a:p>
          <a:p>
            <a:pPr marL="0" lvl="0" indent="0" algn="just">
              <a:lnSpc>
                <a:spcPct val="150000"/>
              </a:lnSpc>
              <a:spcBef>
                <a:spcPct val="0"/>
              </a:spcBef>
            </a:pPr>
            <a:r>
              <a:rPr lang="en-US" sz="3318" dirty="0">
                <a:solidFill>
                  <a:srgbClr val="675A74"/>
                </a:solidFill>
                <a:latin typeface="Amazing Slab"/>
                <a:ea typeface="Amazing Slab"/>
                <a:cs typeface="Amazing Slab"/>
                <a:sym typeface="Amazing Slab"/>
              </a:rPr>
              <a:t>Si bien </a:t>
            </a:r>
            <a:r>
              <a:rPr lang="en-US" sz="3318" dirty="0" err="1">
                <a:solidFill>
                  <a:srgbClr val="675A74"/>
                </a:solidFill>
                <a:latin typeface="Amazing Slab"/>
                <a:ea typeface="Amazing Slab"/>
                <a:cs typeface="Amazing Slab"/>
                <a:sym typeface="Amazing Slab"/>
              </a:rPr>
              <a:t>todas</a:t>
            </a:r>
            <a:r>
              <a:rPr lang="en-US" sz="3318" dirty="0">
                <a:solidFill>
                  <a:srgbClr val="675A74"/>
                </a:solidFill>
                <a:latin typeface="Amazing Slab"/>
                <a:ea typeface="Amazing Slab"/>
                <a:cs typeface="Amazing Slab"/>
                <a:sym typeface="Amazing Slab"/>
              </a:rPr>
              <a:t> las personas </a:t>
            </a:r>
            <a:r>
              <a:rPr lang="en-US" sz="3318" dirty="0" err="1">
                <a:solidFill>
                  <a:srgbClr val="675A74"/>
                </a:solidFill>
                <a:latin typeface="Amazing Slab"/>
                <a:ea typeface="Amazing Slab"/>
                <a:cs typeface="Amazing Slab"/>
                <a:sym typeface="Amazing Slab"/>
              </a:rPr>
              <a:t>tienen</a:t>
            </a:r>
            <a:r>
              <a:rPr lang="en-US" sz="3318" dirty="0">
                <a:solidFill>
                  <a:srgbClr val="675A74"/>
                </a:solidFill>
                <a:latin typeface="Amazing Slab"/>
                <a:ea typeface="Amazing Slab"/>
                <a:cs typeface="Amazing Slab"/>
                <a:sym typeface="Amazing Slab"/>
              </a:rPr>
              <a:t> derechos, la </a:t>
            </a:r>
            <a:r>
              <a:rPr lang="en-US" sz="3318" dirty="0" err="1">
                <a:solidFill>
                  <a:srgbClr val="675A74"/>
                </a:solidFill>
                <a:latin typeface="Amazing Slab"/>
                <a:ea typeface="Amazing Slab"/>
                <a:cs typeface="Amazing Slab"/>
                <a:sym typeface="Amazing Slab"/>
              </a:rPr>
              <a:t>realidad</a:t>
            </a:r>
            <a:r>
              <a:rPr lang="en-US" sz="3318" dirty="0">
                <a:solidFill>
                  <a:srgbClr val="675A74"/>
                </a:solidFill>
                <a:latin typeface="Amazing Slab"/>
                <a:ea typeface="Amazing Slab"/>
                <a:cs typeface="Amazing Slab"/>
                <a:sym typeface="Amazing Slab"/>
              </a:rPr>
              <a:t> es que </a:t>
            </a:r>
            <a:r>
              <a:rPr lang="en-US" sz="3318" dirty="0" err="1">
                <a:solidFill>
                  <a:srgbClr val="675A74"/>
                </a:solidFill>
                <a:latin typeface="Amazing Slab"/>
                <a:ea typeface="Amazing Slab"/>
                <a:cs typeface="Amazing Slab"/>
                <a:sym typeface="Amazing Slab"/>
              </a:rPr>
              <a:t>algunas</a:t>
            </a:r>
            <a:r>
              <a:rPr lang="en-US" sz="3318" dirty="0">
                <a:solidFill>
                  <a:srgbClr val="675A74"/>
                </a:solidFill>
                <a:latin typeface="Amazing Slab"/>
                <a:ea typeface="Amazing Slab"/>
                <a:cs typeface="Amazing Slab"/>
                <a:sym typeface="Amazing Slab"/>
              </a:rPr>
              <a:t> personas, </a:t>
            </a:r>
            <a:r>
              <a:rPr lang="en-US" sz="3318" dirty="0" err="1">
                <a:solidFill>
                  <a:srgbClr val="675A74"/>
                </a:solidFill>
                <a:latin typeface="Amazing Slab"/>
                <a:ea typeface="Amazing Slab"/>
                <a:cs typeface="Amazing Slab"/>
                <a:sym typeface="Amazing Slab"/>
              </a:rPr>
              <a:t>debido</a:t>
            </a:r>
            <a:r>
              <a:rPr lang="en-US" sz="3318" dirty="0">
                <a:solidFill>
                  <a:srgbClr val="675A74"/>
                </a:solidFill>
                <a:latin typeface="Amazing Slab"/>
                <a:ea typeface="Amazing Slab"/>
                <a:cs typeface="Amazing Slab"/>
                <a:sym typeface="Amazing Slab"/>
              </a:rPr>
              <a:t> a sus </a:t>
            </a:r>
            <a:r>
              <a:rPr lang="en-US" sz="3318" dirty="0" err="1">
                <a:solidFill>
                  <a:srgbClr val="675A74"/>
                </a:solidFill>
                <a:latin typeface="Amazing Slab"/>
                <a:ea typeface="Amazing Slab"/>
                <a:cs typeface="Amazing Slab"/>
                <a:sym typeface="Amazing Slab"/>
              </a:rPr>
              <a:t>características</a:t>
            </a:r>
            <a:r>
              <a:rPr lang="en-US" sz="3318" dirty="0">
                <a:solidFill>
                  <a:srgbClr val="675A74"/>
                </a:solidFill>
                <a:latin typeface="Amazing Slab"/>
                <a:ea typeface="Amazing Slab"/>
                <a:cs typeface="Amazing Slab"/>
                <a:sym typeface="Amazing Slab"/>
              </a:rPr>
              <a:t> y </a:t>
            </a:r>
            <a:r>
              <a:rPr lang="en-US" sz="3318" dirty="0" err="1">
                <a:solidFill>
                  <a:srgbClr val="675A74"/>
                </a:solidFill>
                <a:latin typeface="Amazing Slab"/>
                <a:ea typeface="Amazing Slab"/>
                <a:cs typeface="Amazing Slab"/>
                <a:sym typeface="Amazing Slab"/>
              </a:rPr>
              <a:t>diversidades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enfrentan</a:t>
            </a:r>
            <a:r>
              <a:rPr lang="en-US" sz="3318" dirty="0">
                <a:solidFill>
                  <a:srgbClr val="675A74"/>
                </a:solidFill>
                <a:latin typeface="Amazing Slab"/>
                <a:ea typeface="Amazing Slab"/>
                <a:cs typeface="Amazing Slab"/>
                <a:sym typeface="Amazing Slab"/>
              </a:rPr>
              <a:t> barreras </a:t>
            </a:r>
            <a:r>
              <a:rPr lang="en-US" sz="3318" dirty="0" err="1">
                <a:solidFill>
                  <a:srgbClr val="675A74"/>
                </a:solidFill>
                <a:latin typeface="Amazing Slab"/>
                <a:ea typeface="Amazing Slab"/>
                <a:cs typeface="Amazing Slab"/>
                <a:sym typeface="Amazing Slab"/>
              </a:rPr>
              <a:t>estructurales</a:t>
            </a:r>
            <a:r>
              <a:rPr lang="en-US" sz="3318" dirty="0">
                <a:solidFill>
                  <a:srgbClr val="675A74"/>
                </a:solidFill>
                <a:latin typeface="Amazing Slab"/>
                <a:ea typeface="Amazing Slab"/>
                <a:cs typeface="Amazing Slab"/>
                <a:sym typeface="Amazing Slab"/>
              </a:rPr>
              <a:t> para </a:t>
            </a:r>
            <a:r>
              <a:rPr lang="en-US" sz="3318" dirty="0" err="1">
                <a:solidFill>
                  <a:srgbClr val="675A74"/>
                </a:solidFill>
                <a:latin typeface="Amazing Slab"/>
                <a:ea typeface="Amazing Slab"/>
                <a:cs typeface="Amazing Slab"/>
                <a:sym typeface="Amazing Slab"/>
              </a:rPr>
              <a:t>ejercer</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plenamente</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esos</a:t>
            </a:r>
            <a:r>
              <a:rPr lang="en-US" sz="3318" dirty="0">
                <a:solidFill>
                  <a:srgbClr val="675A74"/>
                </a:solidFill>
                <a:latin typeface="Amazing Slab"/>
                <a:ea typeface="Amazing Slab"/>
                <a:cs typeface="Amazing Slab"/>
                <a:sym typeface="Amazing Slab"/>
              </a:rPr>
              <a:t> derechos. Las </a:t>
            </a:r>
            <a:r>
              <a:rPr lang="en-US" sz="3318" dirty="0" err="1">
                <a:solidFill>
                  <a:srgbClr val="675A74"/>
                </a:solidFill>
                <a:latin typeface="Amazing Slab"/>
                <a:ea typeface="Amazing Slab"/>
                <a:cs typeface="Amazing Slab"/>
                <a:sym typeface="Amazing Slab"/>
              </a:rPr>
              <a:t>acciones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afirmativas</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buscan</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derribar</a:t>
            </a:r>
            <a:r>
              <a:rPr lang="en-US" sz="3318" dirty="0">
                <a:solidFill>
                  <a:srgbClr val="675A74"/>
                </a:solidFill>
                <a:latin typeface="Amazing Slab"/>
                <a:ea typeface="Amazing Slab"/>
                <a:cs typeface="Amazing Slab"/>
                <a:sym typeface="Amazing Slab"/>
              </a:rPr>
              <a:t> </a:t>
            </a:r>
            <a:r>
              <a:rPr lang="en-US" sz="3318" dirty="0" err="1">
                <a:solidFill>
                  <a:srgbClr val="675A74"/>
                </a:solidFill>
                <a:latin typeface="Amazing Slab"/>
                <a:ea typeface="Amazing Slab"/>
                <a:cs typeface="Amazing Slab"/>
                <a:sym typeface="Amazing Slab"/>
              </a:rPr>
              <a:t>esas</a:t>
            </a:r>
            <a:r>
              <a:rPr lang="en-US" sz="3318" dirty="0">
                <a:solidFill>
                  <a:srgbClr val="675A74"/>
                </a:solidFill>
                <a:latin typeface="Amazing Slab"/>
                <a:ea typeface="Amazing Slab"/>
                <a:cs typeface="Amazing Slab"/>
                <a:sym typeface="Amazing Slab"/>
              </a:rPr>
              <a:t> barreras, </a:t>
            </a:r>
            <a:r>
              <a:rPr lang="en-US" sz="3318" dirty="0" err="1">
                <a:solidFill>
                  <a:srgbClr val="675A74"/>
                </a:solidFill>
                <a:latin typeface="Amazing Slab"/>
                <a:ea typeface="Amazing Slab"/>
                <a:cs typeface="Amazing Slab"/>
                <a:sym typeface="Amazing Slab"/>
              </a:rPr>
              <a:t>asegurando</a:t>
            </a:r>
            <a:r>
              <a:rPr lang="en-US" sz="3318" dirty="0">
                <a:solidFill>
                  <a:srgbClr val="675A74"/>
                </a:solidFill>
                <a:latin typeface="Amazing Slab"/>
                <a:ea typeface="Amazing Slab"/>
                <a:cs typeface="Amazing Slab"/>
                <a:sym typeface="Amazing Slab"/>
              </a:rPr>
              <a:t> que la </a:t>
            </a:r>
            <a:r>
              <a:rPr lang="en-US" sz="3318" dirty="0" err="1">
                <a:solidFill>
                  <a:srgbClr val="675A74"/>
                </a:solidFill>
                <a:latin typeface="Amazing Slab"/>
                <a:ea typeface="Amazing Slab"/>
                <a:cs typeface="Amazing Slab"/>
                <a:sym typeface="Amazing Slab"/>
              </a:rPr>
              <a:t>igualdad</a:t>
            </a:r>
            <a:r>
              <a:rPr lang="en-US" sz="3318" dirty="0">
                <a:solidFill>
                  <a:srgbClr val="675A74"/>
                </a:solidFill>
                <a:latin typeface="Amazing Slab"/>
                <a:ea typeface="Amazing Slab"/>
                <a:cs typeface="Amazing Slab"/>
                <a:sym typeface="Amazing Slab"/>
              </a:rPr>
              <a:t> de </a:t>
            </a:r>
            <a:r>
              <a:rPr lang="en-US" sz="3318" dirty="0" err="1">
                <a:solidFill>
                  <a:srgbClr val="675A74"/>
                </a:solidFill>
                <a:latin typeface="Amazing Slab"/>
                <a:ea typeface="Amazing Slab"/>
                <a:cs typeface="Amazing Slab"/>
                <a:sym typeface="Amazing Slab"/>
              </a:rPr>
              <a:t>oportunidades</a:t>
            </a:r>
            <a:r>
              <a:rPr lang="en-US" sz="3318" dirty="0">
                <a:solidFill>
                  <a:srgbClr val="675A74"/>
                </a:solidFill>
                <a:latin typeface="Amazing Slab"/>
                <a:ea typeface="Amazing Slab"/>
                <a:cs typeface="Amazing Slab"/>
                <a:sym typeface="Amazing Slab"/>
              </a:rPr>
              <a:t> sea real y no solo </a:t>
            </a:r>
            <a:r>
              <a:rPr lang="en-US" sz="3318" dirty="0" err="1">
                <a:solidFill>
                  <a:srgbClr val="675A74"/>
                </a:solidFill>
                <a:latin typeface="Amazing Slab"/>
                <a:ea typeface="Amazing Slab"/>
                <a:cs typeface="Amazing Slab"/>
                <a:sym typeface="Amazing Slab"/>
              </a:rPr>
              <a:t>teórica</a:t>
            </a:r>
            <a:r>
              <a:rPr lang="en-US" sz="3318" dirty="0">
                <a:solidFill>
                  <a:srgbClr val="675A74"/>
                </a:solidFill>
                <a:latin typeface="Amazing Slab"/>
                <a:ea typeface="Amazing Slab"/>
                <a:cs typeface="Amazing Slab"/>
                <a:sym typeface="Amazing Slab"/>
              </a:rPr>
              <a:t>.</a:t>
            </a:r>
          </a:p>
        </p:txBody>
      </p:sp>
      <p:sp>
        <p:nvSpPr>
          <p:cNvPr id="7" name="TextBox 7"/>
          <p:cNvSpPr txBox="1"/>
          <p:nvPr/>
        </p:nvSpPr>
        <p:spPr>
          <a:xfrm>
            <a:off x="0" y="338263"/>
            <a:ext cx="18288000" cy="1179810"/>
          </a:xfrm>
          <a:prstGeom prst="rect">
            <a:avLst/>
          </a:prstGeom>
        </p:spPr>
        <p:txBody>
          <a:bodyPr lIns="0" tIns="0" rIns="0" bIns="0" rtlCol="0" anchor="t">
            <a:spAutoFit/>
          </a:bodyPr>
          <a:lstStyle/>
          <a:p>
            <a:pPr algn="ctr">
              <a:lnSpc>
                <a:spcPts val="4600"/>
              </a:lnSpc>
              <a:spcBef>
                <a:spcPct val="0"/>
              </a:spcBef>
            </a:pPr>
            <a:r>
              <a:rPr lang="en-US" sz="4144" b="1" dirty="0">
                <a:solidFill>
                  <a:srgbClr val="675A74"/>
                </a:solidFill>
                <a:latin typeface="Amazing Slab Bold"/>
                <a:ea typeface="Amazing Slab Bold"/>
                <a:cs typeface="Amazing Slab Bold"/>
                <a:sym typeface="Amazing Slab Bold"/>
              </a:rPr>
              <a:t>La </a:t>
            </a:r>
            <a:r>
              <a:rPr lang="en-US" sz="4144" b="1" dirty="0" err="1">
                <a:solidFill>
                  <a:srgbClr val="675A74"/>
                </a:solidFill>
                <a:latin typeface="Amazing Slab Bold"/>
                <a:ea typeface="Amazing Slab Bold"/>
                <a:cs typeface="Amazing Slab Bold"/>
                <a:sym typeface="Amazing Slab Bold"/>
              </a:rPr>
              <a:t>relación</a:t>
            </a:r>
            <a:r>
              <a:rPr lang="en-US" sz="4144" b="1" dirty="0">
                <a:solidFill>
                  <a:srgbClr val="675A74"/>
                </a:solidFill>
                <a:latin typeface="Amazing Slab Bold"/>
                <a:ea typeface="Amazing Slab Bold"/>
                <a:cs typeface="Amazing Slab Bold"/>
                <a:sym typeface="Amazing Slab Bold"/>
              </a:rPr>
              <a:t> entre derechos </a:t>
            </a:r>
            <a:r>
              <a:rPr lang="en-US" sz="4144" b="1" dirty="0" err="1">
                <a:solidFill>
                  <a:srgbClr val="675A74"/>
                </a:solidFill>
                <a:latin typeface="Amazing Slab Bold"/>
                <a:ea typeface="Amazing Slab Bold"/>
                <a:cs typeface="Amazing Slab Bold"/>
                <a:sym typeface="Amazing Slab Bold"/>
              </a:rPr>
              <a:t>humanos</a:t>
            </a:r>
            <a:r>
              <a:rPr lang="en-US" sz="4144" b="1" dirty="0">
                <a:solidFill>
                  <a:srgbClr val="675A74"/>
                </a:solidFill>
                <a:latin typeface="Amazing Slab Bold"/>
                <a:ea typeface="Amazing Slab Bold"/>
                <a:cs typeface="Amazing Slab Bold"/>
                <a:sym typeface="Amazing Slab Bold"/>
              </a:rPr>
              <a:t>, </a:t>
            </a:r>
            <a:r>
              <a:rPr lang="en-US" sz="4144" b="1" dirty="0" err="1">
                <a:solidFill>
                  <a:srgbClr val="675A74"/>
                </a:solidFill>
                <a:latin typeface="Amazing Slab Bold"/>
                <a:ea typeface="Amazing Slab Bold"/>
                <a:cs typeface="Amazing Slab Bold"/>
                <a:sym typeface="Amazing Slab Bold"/>
              </a:rPr>
              <a:t>igualdad</a:t>
            </a:r>
            <a:r>
              <a:rPr lang="en-US" sz="4144" b="1" dirty="0">
                <a:solidFill>
                  <a:srgbClr val="675A74"/>
                </a:solidFill>
                <a:latin typeface="Amazing Slab Bold"/>
                <a:ea typeface="Amazing Slab Bold"/>
                <a:cs typeface="Amazing Slab Bold"/>
                <a:sym typeface="Amazing Slab Bold"/>
              </a:rPr>
              <a:t> y </a:t>
            </a:r>
            <a:r>
              <a:rPr lang="en-US" sz="4144" b="1" dirty="0" err="1">
                <a:solidFill>
                  <a:srgbClr val="675A74"/>
                </a:solidFill>
                <a:latin typeface="Amazing Slab Bold"/>
                <a:ea typeface="Amazing Slab Bold"/>
                <a:cs typeface="Amazing Slab Bold"/>
                <a:sym typeface="Amazing Slab Bold"/>
              </a:rPr>
              <a:t>acciones</a:t>
            </a:r>
            <a:r>
              <a:rPr lang="en-US" sz="4144" b="1" dirty="0">
                <a:solidFill>
                  <a:srgbClr val="675A74"/>
                </a:solidFill>
                <a:latin typeface="Amazing Slab Bold"/>
                <a:ea typeface="Amazing Slab Bold"/>
                <a:cs typeface="Amazing Slab Bold"/>
                <a:sym typeface="Amazing Slab Bold"/>
              </a:rPr>
              <a:t> </a:t>
            </a:r>
            <a:r>
              <a:rPr lang="en-US" sz="4144" b="1" dirty="0" err="1">
                <a:solidFill>
                  <a:srgbClr val="675A74"/>
                </a:solidFill>
                <a:latin typeface="Amazing Slab Bold"/>
                <a:ea typeface="Amazing Slab Bold"/>
                <a:cs typeface="Amazing Slab Bold"/>
                <a:sym typeface="Amazing Slab Bold"/>
              </a:rPr>
              <a:t>afirmativas</a:t>
            </a:r>
            <a:r>
              <a:rPr lang="en-US" sz="4144" b="1" dirty="0">
                <a:solidFill>
                  <a:srgbClr val="675A74"/>
                </a:solidFill>
                <a:latin typeface="Amazing Slab Bold"/>
                <a:ea typeface="Amazing Slab Bold"/>
                <a:cs typeface="Amazing Slab Bold"/>
                <a:sym typeface="Amazing Slab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7EB"/>
        </a:solidFill>
        <a:effectLst/>
      </p:bgPr>
    </p:bg>
    <p:spTree>
      <p:nvGrpSpPr>
        <p:cNvPr id="1" name=""/>
        <p:cNvGrpSpPr/>
        <p:nvPr/>
      </p:nvGrpSpPr>
      <p:grpSpPr>
        <a:xfrm>
          <a:off x="0" y="0"/>
          <a:ext cx="0" cy="0"/>
          <a:chOff x="0" y="0"/>
          <a:chExt cx="0" cy="0"/>
        </a:xfrm>
      </p:grpSpPr>
      <p:grpSp>
        <p:nvGrpSpPr>
          <p:cNvPr id="2" name="Group 2"/>
          <p:cNvGrpSpPr/>
          <p:nvPr/>
        </p:nvGrpSpPr>
        <p:grpSpPr>
          <a:xfrm>
            <a:off x="2025492" y="3467100"/>
            <a:ext cx="14237013" cy="4232029"/>
            <a:chOff x="0" y="0"/>
            <a:chExt cx="3749666" cy="1114608"/>
          </a:xfrm>
        </p:grpSpPr>
        <p:sp>
          <p:nvSpPr>
            <p:cNvPr id="3" name="Freeform 3"/>
            <p:cNvSpPr/>
            <p:nvPr/>
          </p:nvSpPr>
          <p:spPr>
            <a:xfrm>
              <a:off x="0" y="0"/>
              <a:ext cx="3749666" cy="1114608"/>
            </a:xfrm>
            <a:custGeom>
              <a:avLst/>
              <a:gdLst/>
              <a:ahLst/>
              <a:cxnLst/>
              <a:rect l="l" t="t" r="r" b="b"/>
              <a:pathLst>
                <a:path w="3749666" h="1114608">
                  <a:moveTo>
                    <a:pt x="0" y="0"/>
                  </a:moveTo>
                  <a:lnTo>
                    <a:pt x="3749666" y="0"/>
                  </a:lnTo>
                  <a:lnTo>
                    <a:pt x="3749666" y="1114608"/>
                  </a:lnTo>
                  <a:lnTo>
                    <a:pt x="0" y="1114608"/>
                  </a:lnTo>
                  <a:close/>
                </a:path>
              </a:pathLst>
            </a:custGeom>
            <a:solidFill>
              <a:srgbClr val="C0B6CB">
                <a:alpha val="68627"/>
              </a:srgbClr>
            </a:solidFill>
          </p:spPr>
        </p:sp>
        <p:sp>
          <p:nvSpPr>
            <p:cNvPr id="4" name="TextBox 4"/>
            <p:cNvSpPr txBox="1"/>
            <p:nvPr/>
          </p:nvSpPr>
          <p:spPr>
            <a:xfrm>
              <a:off x="0" y="-38100"/>
              <a:ext cx="3749666" cy="115270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179628" y="7494162"/>
            <a:ext cx="5516717" cy="2792838"/>
          </a:xfrm>
          <a:custGeom>
            <a:avLst/>
            <a:gdLst/>
            <a:ahLst/>
            <a:cxnLst/>
            <a:rect l="l" t="t" r="r" b="b"/>
            <a:pathLst>
              <a:path w="5516717" h="2792838">
                <a:moveTo>
                  <a:pt x="0" y="0"/>
                </a:moveTo>
                <a:lnTo>
                  <a:pt x="5516717" y="0"/>
                </a:lnTo>
                <a:lnTo>
                  <a:pt x="5516717" y="2792838"/>
                </a:lnTo>
                <a:lnTo>
                  <a:pt x="0" y="2792838"/>
                </a:lnTo>
                <a:lnTo>
                  <a:pt x="0" y="0"/>
                </a:lnTo>
                <a:close/>
              </a:path>
            </a:pathLst>
          </a:custGeom>
          <a:blipFill>
            <a:blip r:embed="rId2"/>
            <a:stretch>
              <a:fillRect/>
            </a:stretch>
          </a:blipFill>
        </p:spPr>
      </p:sp>
      <p:sp>
        <p:nvSpPr>
          <p:cNvPr id="6" name="TextBox 6"/>
          <p:cNvSpPr txBox="1"/>
          <p:nvPr/>
        </p:nvSpPr>
        <p:spPr>
          <a:xfrm>
            <a:off x="2648131" y="3819040"/>
            <a:ext cx="12991737" cy="2869183"/>
          </a:xfrm>
          <a:prstGeom prst="rect">
            <a:avLst/>
          </a:prstGeom>
        </p:spPr>
        <p:txBody>
          <a:bodyPr lIns="0" tIns="0" rIns="0" bIns="0" rtlCol="0" anchor="t">
            <a:spAutoFit/>
          </a:bodyPr>
          <a:lstStyle/>
          <a:p>
            <a:pPr marL="0" lvl="0" indent="0" algn="just">
              <a:lnSpc>
                <a:spcPct val="150000"/>
              </a:lnSpc>
              <a:spcBef>
                <a:spcPct val="0"/>
              </a:spcBef>
            </a:pPr>
            <a:r>
              <a:rPr lang="es-ES" sz="3200" dirty="0">
                <a:solidFill>
                  <a:srgbClr val="404A58"/>
                </a:solidFill>
                <a:latin typeface="Montserrat" panose="00000500000000000000" pitchFamily="2" charset="0"/>
              </a:rPr>
              <a:t>I</a:t>
            </a:r>
            <a:r>
              <a:rPr lang="es-ES" sz="3200" b="0" i="0" dirty="0">
                <a:solidFill>
                  <a:srgbClr val="404A58"/>
                </a:solidFill>
                <a:effectLst/>
                <a:latin typeface="Montserrat" panose="00000500000000000000" pitchFamily="2" charset="0"/>
              </a:rPr>
              <a:t>mplementar programas y acciones para visibilizar a todos los  grupos de atención prioritaria, tomar medidas de protección e incluirlos en todos los espacios públicos con la postulación de estos grupos. </a:t>
            </a:r>
            <a:endParaRPr lang="en-US" sz="2999" dirty="0">
              <a:solidFill>
                <a:srgbClr val="675A74"/>
              </a:solidFill>
              <a:latin typeface="Amazing Slab"/>
              <a:ea typeface="Amazing Slab"/>
              <a:cs typeface="Amazing Slab"/>
              <a:sym typeface="Amazing Slab"/>
            </a:endParaRPr>
          </a:p>
        </p:txBody>
      </p:sp>
      <p:sp>
        <p:nvSpPr>
          <p:cNvPr id="7" name="TextBox 7"/>
          <p:cNvSpPr txBox="1"/>
          <p:nvPr/>
        </p:nvSpPr>
        <p:spPr>
          <a:xfrm>
            <a:off x="1028700" y="1829315"/>
            <a:ext cx="16230600" cy="512961"/>
          </a:xfrm>
          <a:prstGeom prst="rect">
            <a:avLst/>
          </a:prstGeom>
        </p:spPr>
        <p:txBody>
          <a:bodyPr lIns="0" tIns="0" rIns="0" bIns="0" rtlCol="0" anchor="t">
            <a:spAutoFit/>
          </a:bodyPr>
          <a:lstStyle/>
          <a:p>
            <a:pPr algn="ctr">
              <a:lnSpc>
                <a:spcPts val="3996"/>
              </a:lnSpc>
            </a:pPr>
            <a:r>
              <a:rPr lang="es-MX" sz="3600" b="1" dirty="0">
                <a:solidFill>
                  <a:srgbClr val="675A74"/>
                </a:solidFill>
                <a:latin typeface="Amazing Slab Bold"/>
                <a:ea typeface="Amazing Slab Bold"/>
                <a:cs typeface="Amazing Slab Bold"/>
                <a:sym typeface="Amazing Slab Bold"/>
              </a:rPr>
              <a:t>Buenas prácticas y Acciones afirmativas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7EB"/>
        </a:solidFill>
        <a:effectLst/>
      </p:bgPr>
    </p:bg>
    <p:spTree>
      <p:nvGrpSpPr>
        <p:cNvPr id="1" name=""/>
        <p:cNvGrpSpPr/>
        <p:nvPr/>
      </p:nvGrpSpPr>
      <p:grpSpPr>
        <a:xfrm>
          <a:off x="0" y="0"/>
          <a:ext cx="0" cy="0"/>
          <a:chOff x="0" y="0"/>
          <a:chExt cx="0" cy="0"/>
        </a:xfrm>
      </p:grpSpPr>
      <p:grpSp>
        <p:nvGrpSpPr>
          <p:cNvPr id="2" name="Group 2"/>
          <p:cNvGrpSpPr/>
          <p:nvPr/>
        </p:nvGrpSpPr>
        <p:grpSpPr>
          <a:xfrm>
            <a:off x="4612776" y="2476500"/>
            <a:ext cx="13675224" cy="7810500"/>
            <a:chOff x="0" y="-672821"/>
            <a:chExt cx="7781934" cy="4299346"/>
          </a:xfrm>
        </p:grpSpPr>
        <p:sp>
          <p:nvSpPr>
            <p:cNvPr id="3" name="Freeform 3"/>
            <p:cNvSpPr/>
            <p:nvPr/>
          </p:nvSpPr>
          <p:spPr>
            <a:xfrm>
              <a:off x="0" y="0"/>
              <a:ext cx="7781934" cy="3626525"/>
            </a:xfrm>
            <a:custGeom>
              <a:avLst/>
              <a:gdLst/>
              <a:ahLst/>
              <a:cxnLst/>
              <a:rect l="l" t="t" r="r" b="b"/>
              <a:pathLst>
                <a:path w="7781934" h="3626525">
                  <a:moveTo>
                    <a:pt x="30001" y="0"/>
                  </a:moveTo>
                  <a:lnTo>
                    <a:pt x="7751932" y="0"/>
                  </a:lnTo>
                  <a:cubicBezTo>
                    <a:pt x="7768502" y="0"/>
                    <a:pt x="7781934" y="13432"/>
                    <a:pt x="7781934" y="30001"/>
                  </a:cubicBezTo>
                  <a:lnTo>
                    <a:pt x="7781934" y="3596524"/>
                  </a:lnTo>
                  <a:cubicBezTo>
                    <a:pt x="7781934" y="3613093"/>
                    <a:pt x="7768502" y="3626525"/>
                    <a:pt x="7751932" y="3626525"/>
                  </a:cubicBezTo>
                  <a:lnTo>
                    <a:pt x="30001" y="3626525"/>
                  </a:lnTo>
                  <a:cubicBezTo>
                    <a:pt x="13432" y="3626525"/>
                    <a:pt x="0" y="3613093"/>
                    <a:pt x="0" y="3596524"/>
                  </a:cubicBezTo>
                  <a:lnTo>
                    <a:pt x="0" y="30001"/>
                  </a:lnTo>
                  <a:cubicBezTo>
                    <a:pt x="0" y="13432"/>
                    <a:pt x="13432" y="0"/>
                    <a:pt x="30001" y="0"/>
                  </a:cubicBezTo>
                  <a:close/>
                </a:path>
              </a:pathLst>
            </a:custGeom>
            <a:solidFill>
              <a:srgbClr val="FFFFFF"/>
            </a:solidFill>
          </p:spPr>
        </p:sp>
        <p:sp>
          <p:nvSpPr>
            <p:cNvPr id="4" name="TextBox 4"/>
            <p:cNvSpPr txBox="1"/>
            <p:nvPr/>
          </p:nvSpPr>
          <p:spPr>
            <a:xfrm>
              <a:off x="0" y="-672821"/>
              <a:ext cx="7781934" cy="4299346"/>
            </a:xfrm>
            <a:prstGeom prst="rect">
              <a:avLst/>
            </a:prstGeom>
          </p:spPr>
          <p:txBody>
            <a:bodyPr lIns="50800" tIns="50800" rIns="50800" bIns="50800" rtlCol="0" anchor="ctr"/>
            <a:lstStyle/>
            <a:p>
              <a:pPr algn="just">
                <a:lnSpc>
                  <a:spcPct val="150000"/>
                </a:lnSpc>
              </a:pPr>
              <a:r>
                <a:rPr lang="en-US" sz="2799" dirty="0">
                  <a:solidFill>
                    <a:srgbClr val="675A74"/>
                  </a:solidFill>
                  <a:latin typeface="Amazing Slab"/>
                  <a:ea typeface="Amazing Slab"/>
                  <a:cs typeface="Amazing Slab"/>
                  <a:sym typeface="Amazing Slab"/>
                </a:rPr>
                <a:t>La  ONU </a:t>
              </a:r>
              <a:r>
                <a:rPr lang="en-US" sz="2799" dirty="0" err="1">
                  <a:solidFill>
                    <a:srgbClr val="675A74"/>
                  </a:solidFill>
                  <a:latin typeface="Amazing Slab"/>
                  <a:ea typeface="Amazing Slab"/>
                  <a:cs typeface="Amazing Slab"/>
                  <a:sym typeface="Amazing Slab"/>
                </a:rPr>
                <a:t>ve</a:t>
              </a:r>
              <a:r>
                <a:rPr lang="en-US" sz="2799" dirty="0">
                  <a:solidFill>
                    <a:srgbClr val="675A74"/>
                  </a:solidFill>
                  <a:latin typeface="Amazing Slab"/>
                  <a:ea typeface="Amazing Slab"/>
                  <a:cs typeface="Amazing Slab"/>
                  <a:sym typeface="Amazing Slab"/>
                </a:rPr>
                <a:t> las </a:t>
              </a:r>
              <a:r>
                <a:rPr lang="en-US" sz="2799" dirty="0" err="1">
                  <a:solidFill>
                    <a:srgbClr val="675A74"/>
                  </a:solidFill>
                  <a:latin typeface="Amazing Slab"/>
                  <a:ea typeface="Amazing Slab"/>
                  <a:cs typeface="Amazing Slab"/>
                  <a:sym typeface="Amazing Slab"/>
                </a:rPr>
                <a:t>acciones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afirmativas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como</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medidas</a:t>
              </a:r>
              <a:r>
                <a:rPr lang="en-US" sz="2799" dirty="0">
                  <a:solidFill>
                    <a:srgbClr val="675A74"/>
                  </a:solidFill>
                  <a:latin typeface="Amazing Slab"/>
                  <a:ea typeface="Amazing Slab"/>
                  <a:cs typeface="Amazing Slab"/>
                  <a:sym typeface="Amazing Slab"/>
                </a:rPr>
                <a:t> clave para </a:t>
              </a:r>
              <a:r>
                <a:rPr lang="en-US" sz="2799" dirty="0" err="1">
                  <a:solidFill>
                    <a:srgbClr val="675A74"/>
                  </a:solidFill>
                  <a:latin typeface="Amazing Slab"/>
                  <a:ea typeface="Amazing Slab"/>
                  <a:cs typeface="Amazing Slab"/>
                  <a:sym typeface="Amazing Slab"/>
                </a:rPr>
                <a:t>combatir</a:t>
              </a:r>
              <a:r>
                <a:rPr lang="en-US" sz="2799" dirty="0">
                  <a:solidFill>
                    <a:srgbClr val="675A74"/>
                  </a:solidFill>
                  <a:latin typeface="Amazing Slab"/>
                  <a:ea typeface="Amazing Slab"/>
                  <a:cs typeface="Amazing Slab"/>
                  <a:sym typeface="Amazing Slab"/>
                </a:rPr>
                <a:t> la </a:t>
              </a:r>
              <a:r>
                <a:rPr lang="en-US" sz="2799" dirty="0" err="1">
                  <a:solidFill>
                    <a:srgbClr val="675A74"/>
                  </a:solidFill>
                  <a:latin typeface="Amazing Slab"/>
                  <a:ea typeface="Amazing Slab"/>
                  <a:cs typeface="Amazing Slab"/>
                  <a:sym typeface="Amazing Slab"/>
                </a:rPr>
                <a:t>discriminación</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estructural</a:t>
              </a:r>
              <a:r>
                <a:rPr lang="en-US" sz="2799" dirty="0">
                  <a:solidFill>
                    <a:srgbClr val="675A74"/>
                  </a:solidFill>
                  <a:latin typeface="Amazing Slab"/>
                  <a:ea typeface="Amazing Slab"/>
                  <a:cs typeface="Amazing Slab"/>
                  <a:sym typeface="Amazing Slab"/>
                </a:rPr>
                <a:t> y </a:t>
              </a:r>
              <a:r>
                <a:rPr lang="en-US" sz="2799" dirty="0" err="1">
                  <a:solidFill>
                    <a:srgbClr val="675A74"/>
                  </a:solidFill>
                  <a:latin typeface="Amazing Slab"/>
                  <a:ea typeface="Amazing Slab"/>
                  <a:cs typeface="Amazing Slab"/>
                  <a:sym typeface="Amazing Slab"/>
                </a:rPr>
                <a:t>garantizar</a:t>
              </a:r>
              <a:r>
                <a:rPr lang="en-US" sz="2799" dirty="0">
                  <a:solidFill>
                    <a:srgbClr val="675A74"/>
                  </a:solidFill>
                  <a:latin typeface="Amazing Slab"/>
                  <a:ea typeface="Amazing Slab"/>
                  <a:cs typeface="Amazing Slab"/>
                  <a:sym typeface="Amazing Slab"/>
                </a:rPr>
                <a:t> la </a:t>
              </a:r>
              <a:r>
                <a:rPr lang="en-US" sz="2799" dirty="0" err="1">
                  <a:solidFill>
                    <a:srgbClr val="675A74"/>
                  </a:solidFill>
                  <a:latin typeface="Amazing Slab"/>
                  <a:ea typeface="Amazing Slab"/>
                  <a:cs typeface="Amazing Slab"/>
                  <a:sym typeface="Amazing Slab"/>
                </a:rPr>
                <a:t>igualdad</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oportunidades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especialmente</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en</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el</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contexto</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género</a:t>
              </a:r>
              <a:r>
                <a:rPr lang="en-US" sz="2799" dirty="0">
                  <a:solidFill>
                    <a:srgbClr val="675A74"/>
                  </a:solidFill>
                  <a:latin typeface="Amazing Slab"/>
                  <a:ea typeface="Amazing Slab"/>
                  <a:cs typeface="Amazing Slab"/>
                  <a:sym typeface="Amazing Slab"/>
                </a:rPr>
                <a:t> y </a:t>
              </a:r>
              <a:r>
                <a:rPr lang="en-US" sz="2799" dirty="0" err="1">
                  <a:solidFill>
                    <a:srgbClr val="675A74"/>
                  </a:solidFill>
                  <a:latin typeface="Amazing Slab"/>
                  <a:ea typeface="Amazing Slab"/>
                  <a:cs typeface="Amazing Slab"/>
                  <a:sym typeface="Amazing Slab"/>
                </a:rPr>
                <a:t>minorías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étnicas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Estas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políticas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están</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alineadas</a:t>
              </a:r>
              <a:r>
                <a:rPr lang="en-US" sz="2799" dirty="0">
                  <a:solidFill>
                    <a:srgbClr val="675A74"/>
                  </a:solidFill>
                  <a:latin typeface="Amazing Slab"/>
                  <a:ea typeface="Amazing Slab"/>
                  <a:cs typeface="Amazing Slab"/>
                  <a:sym typeface="Amazing Slab"/>
                </a:rPr>
                <a:t> con </a:t>
              </a:r>
              <a:r>
                <a:rPr lang="en-US" sz="2799" dirty="0" err="1">
                  <a:solidFill>
                    <a:srgbClr val="675A74"/>
                  </a:solidFill>
                  <a:latin typeface="Amazing Slab"/>
                  <a:ea typeface="Amazing Slab"/>
                  <a:cs typeface="Amazing Slab"/>
                  <a:sym typeface="Amazing Slab"/>
                </a:rPr>
                <a:t>los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Objetivos</a:t>
              </a:r>
              <a:r>
                <a:rPr lang="en-US" sz="2799" dirty="0">
                  <a:solidFill>
                    <a:srgbClr val="675A74"/>
                  </a:solidFill>
                  <a:latin typeface="Amazing Slab"/>
                  <a:ea typeface="Amazing Slab"/>
                  <a:cs typeface="Amazing Slab"/>
                  <a:sym typeface="Amazing Slab"/>
                </a:rPr>
                <a:t> de Desarrollo </a:t>
              </a:r>
              <a:r>
                <a:rPr lang="en-US" sz="2799" dirty="0" err="1">
                  <a:solidFill>
                    <a:srgbClr val="675A74"/>
                  </a:solidFill>
                  <a:latin typeface="Amazing Slab"/>
                  <a:ea typeface="Amazing Slab"/>
                  <a:cs typeface="Amazing Slab"/>
                  <a:sym typeface="Amazing Slab"/>
                </a:rPr>
                <a:t>Sostenible</a:t>
              </a:r>
              <a:r>
                <a:rPr lang="en-US" sz="2799" dirty="0">
                  <a:solidFill>
                    <a:srgbClr val="675A74"/>
                  </a:solidFill>
                  <a:latin typeface="Amazing Slab"/>
                  <a:ea typeface="Amazing Slab"/>
                  <a:cs typeface="Amazing Slab"/>
                  <a:sym typeface="Amazing Slab"/>
                </a:rPr>
                <a:t> (ODS) </a:t>
              </a:r>
              <a:r>
                <a:rPr lang="en-US" sz="2799" dirty="0" err="1">
                  <a:solidFill>
                    <a:srgbClr val="675A74"/>
                  </a:solidFill>
                  <a:latin typeface="Amazing Slab"/>
                  <a:ea typeface="Amazing Slab"/>
                  <a:cs typeface="Amazing Slab"/>
                  <a:sym typeface="Amazing Slab"/>
                </a:rPr>
                <a:t>en</a:t>
              </a:r>
              <a:r>
                <a:rPr lang="en-US" sz="2799" dirty="0">
                  <a:solidFill>
                    <a:srgbClr val="675A74"/>
                  </a:solidFill>
                  <a:latin typeface="Amazing Slab"/>
                  <a:ea typeface="Amazing Slab"/>
                  <a:cs typeface="Amazing Slab"/>
                  <a:sym typeface="Amazing Slab"/>
                </a:rPr>
                <a:t> la Agenda 2030. </a:t>
              </a:r>
            </a:p>
            <a:p>
              <a:pPr algn="just">
                <a:lnSpc>
                  <a:spcPct val="150000"/>
                </a:lnSpc>
              </a:pPr>
              <a:r>
                <a:rPr lang="en-US" sz="2799" dirty="0">
                  <a:solidFill>
                    <a:srgbClr val="675A74"/>
                  </a:solidFill>
                  <a:latin typeface="Amazing Slab"/>
                  <a:ea typeface="Amazing Slab"/>
                  <a:cs typeface="Amazing Slab"/>
                  <a:sym typeface="Amazing Slab"/>
                </a:rPr>
                <a:t>La ONU, a </a:t>
              </a:r>
              <a:r>
                <a:rPr lang="en-US" sz="2799" dirty="0" err="1">
                  <a:solidFill>
                    <a:srgbClr val="675A74"/>
                  </a:solidFill>
                  <a:latin typeface="Amazing Slab"/>
                  <a:ea typeface="Amazing Slab"/>
                  <a:cs typeface="Amazing Slab"/>
                  <a:sym typeface="Amazing Slab"/>
                </a:rPr>
                <a:t>través</a:t>
              </a:r>
              <a:r>
                <a:rPr lang="en-US" sz="2799" dirty="0">
                  <a:solidFill>
                    <a:srgbClr val="675A74"/>
                  </a:solidFill>
                  <a:latin typeface="Amazing Slab"/>
                  <a:ea typeface="Amazing Slab"/>
                  <a:cs typeface="Amazing Slab"/>
                  <a:sym typeface="Amazing Slab"/>
                </a:rPr>
                <a:t> de la CEDAW, </a:t>
              </a:r>
              <a:r>
                <a:rPr lang="en-US" sz="2799" dirty="0" err="1">
                  <a:solidFill>
                    <a:srgbClr val="675A74"/>
                  </a:solidFill>
                  <a:latin typeface="Amazing Slab"/>
                  <a:ea typeface="Amazing Slab"/>
                  <a:cs typeface="Amazing Slab"/>
                  <a:sym typeface="Amazing Slab"/>
                </a:rPr>
                <a:t>apoya</a:t>
              </a:r>
              <a:r>
                <a:rPr lang="en-US" sz="2799" dirty="0">
                  <a:solidFill>
                    <a:srgbClr val="675A74"/>
                  </a:solidFill>
                  <a:latin typeface="Amazing Slab"/>
                  <a:ea typeface="Amazing Slab"/>
                  <a:cs typeface="Amazing Slab"/>
                  <a:sym typeface="Amazing Slab"/>
                </a:rPr>
                <a:t> las </a:t>
              </a:r>
              <a:r>
                <a:rPr lang="en-US" sz="2799" dirty="0" err="1">
                  <a:solidFill>
                    <a:srgbClr val="675A74"/>
                  </a:solidFill>
                  <a:latin typeface="Amazing Slab"/>
                  <a:ea typeface="Amazing Slab"/>
                  <a:cs typeface="Amazing Slab"/>
                  <a:sym typeface="Amazing Slab"/>
                </a:rPr>
                <a:t>acciones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afirmativas</a:t>
              </a:r>
              <a:r>
                <a:rPr lang="en-US" sz="2799" dirty="0">
                  <a:solidFill>
                    <a:srgbClr val="675A74"/>
                  </a:solidFill>
                  <a:latin typeface="Amazing Slab"/>
                  <a:ea typeface="Amazing Slab"/>
                  <a:cs typeface="Amazing Slab"/>
                  <a:sym typeface="Amazing Slab"/>
                </a:rPr>
                <a:t> para </a:t>
              </a:r>
              <a:r>
                <a:rPr lang="en-US" sz="2799" dirty="0" err="1">
                  <a:solidFill>
                    <a:srgbClr val="675A74"/>
                  </a:solidFill>
                  <a:latin typeface="Amazing Slab"/>
                  <a:ea typeface="Amazing Slab"/>
                  <a:cs typeface="Amazing Slab"/>
                  <a:sym typeface="Amazing Slab"/>
                </a:rPr>
                <a:t>promover</a:t>
              </a:r>
              <a:r>
                <a:rPr lang="en-US" sz="2799" dirty="0">
                  <a:solidFill>
                    <a:srgbClr val="675A74"/>
                  </a:solidFill>
                  <a:latin typeface="Amazing Slab"/>
                  <a:ea typeface="Amazing Slab"/>
                  <a:cs typeface="Amazing Slab"/>
                  <a:sym typeface="Amazing Slab"/>
                </a:rPr>
                <a:t> la </a:t>
              </a:r>
              <a:r>
                <a:rPr lang="en-US" sz="2799" dirty="0" err="1">
                  <a:solidFill>
                    <a:srgbClr val="675A74"/>
                  </a:solidFill>
                  <a:latin typeface="Amazing Slab"/>
                  <a:ea typeface="Amazing Slab"/>
                  <a:cs typeface="Amazing Slab"/>
                  <a:sym typeface="Amazing Slab"/>
                </a:rPr>
                <a:t>igualdad</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género</a:t>
              </a:r>
              <a:r>
                <a:rPr lang="en-US" sz="2799" dirty="0">
                  <a:solidFill>
                    <a:srgbClr val="675A74"/>
                  </a:solidFill>
                  <a:latin typeface="Amazing Slab"/>
                  <a:ea typeface="Amazing Slab"/>
                  <a:cs typeface="Amazing Slab"/>
                  <a:sym typeface="Amazing Slab"/>
                </a:rPr>
                <a:t>.  La CEDAW es </a:t>
              </a:r>
              <a:r>
                <a:rPr lang="en-US" sz="2799" dirty="0" err="1">
                  <a:solidFill>
                    <a:srgbClr val="675A74"/>
                  </a:solidFill>
                  <a:latin typeface="Amazing Slab"/>
                  <a:ea typeface="Amazing Slab"/>
                  <a:cs typeface="Amazing Slab"/>
                  <a:sym typeface="Amazing Slab"/>
                </a:rPr>
                <a:t>el</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órgano</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expertos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independientes</a:t>
              </a:r>
              <a:r>
                <a:rPr lang="en-US" sz="2799" dirty="0">
                  <a:solidFill>
                    <a:srgbClr val="675A74"/>
                  </a:solidFill>
                  <a:latin typeface="Amazing Slab"/>
                  <a:ea typeface="Amazing Slab"/>
                  <a:cs typeface="Amazing Slab"/>
                  <a:sym typeface="Amazing Slab"/>
                </a:rPr>
                <a:t> que </a:t>
              </a:r>
              <a:r>
                <a:rPr lang="en-US" sz="2799" dirty="0" err="1">
                  <a:solidFill>
                    <a:srgbClr val="675A74"/>
                  </a:solidFill>
                  <a:latin typeface="Amazing Slab"/>
                  <a:ea typeface="Amazing Slab"/>
                  <a:cs typeface="Amazing Slab"/>
                  <a:sym typeface="Amazing Slab"/>
                </a:rPr>
                <a:t>supervisa</a:t>
              </a:r>
              <a:r>
                <a:rPr lang="en-US" sz="2799" dirty="0">
                  <a:solidFill>
                    <a:srgbClr val="675A74"/>
                  </a:solidFill>
                  <a:latin typeface="Amazing Slab"/>
                  <a:ea typeface="Amazing Slab"/>
                  <a:cs typeface="Amazing Slab"/>
                  <a:sym typeface="Amazing Slab"/>
                </a:rPr>
                <a:t> la </a:t>
              </a:r>
              <a:r>
                <a:rPr lang="en-US" sz="2799" dirty="0" err="1">
                  <a:solidFill>
                    <a:srgbClr val="675A74"/>
                  </a:solidFill>
                  <a:latin typeface="Amazing Slab"/>
                  <a:ea typeface="Amazing Slab"/>
                  <a:cs typeface="Amazing Slab"/>
                  <a:sym typeface="Amazing Slab"/>
                </a:rPr>
                <a:t>aplicación</a:t>
              </a:r>
              <a:r>
                <a:rPr lang="en-US" sz="2799" dirty="0">
                  <a:solidFill>
                    <a:srgbClr val="675A74"/>
                  </a:solidFill>
                  <a:latin typeface="Amazing Slab"/>
                  <a:ea typeface="Amazing Slab"/>
                  <a:cs typeface="Amazing Slab"/>
                  <a:sym typeface="Amazing Slab"/>
                </a:rPr>
                <a:t> de la </a:t>
              </a:r>
              <a:r>
                <a:rPr lang="en-US" sz="2799" dirty="0" err="1">
                  <a:solidFill>
                    <a:srgbClr val="675A74"/>
                  </a:solidFill>
                  <a:latin typeface="Amazing Slab"/>
                  <a:ea typeface="Amazing Slab"/>
                  <a:cs typeface="Amazing Slab"/>
                  <a:sym typeface="Amazing Slab"/>
                </a:rPr>
                <a:t>Convención</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sobre</a:t>
              </a:r>
              <a:r>
                <a:rPr lang="en-US" sz="2799" dirty="0">
                  <a:solidFill>
                    <a:srgbClr val="675A74"/>
                  </a:solidFill>
                  <a:latin typeface="Amazing Slab"/>
                  <a:ea typeface="Amazing Slab"/>
                  <a:cs typeface="Amazing Slab"/>
                  <a:sym typeface="Amazing Slab"/>
                </a:rPr>
                <a:t> la </a:t>
              </a:r>
              <a:r>
                <a:rPr lang="en-US" sz="2799" dirty="0" err="1">
                  <a:solidFill>
                    <a:srgbClr val="675A74"/>
                  </a:solidFill>
                  <a:latin typeface="Amazing Slab"/>
                  <a:ea typeface="Amazing Slab"/>
                  <a:cs typeface="Amazing Slab"/>
                  <a:sym typeface="Amazing Slab"/>
                </a:rPr>
                <a:t>eliminación</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todas</a:t>
              </a:r>
              <a:r>
                <a:rPr lang="en-US" sz="2799" dirty="0">
                  <a:solidFill>
                    <a:srgbClr val="675A74"/>
                  </a:solidFill>
                  <a:latin typeface="Amazing Slab"/>
                  <a:ea typeface="Amazing Slab"/>
                  <a:cs typeface="Amazing Slab"/>
                  <a:sym typeface="Amazing Slab"/>
                </a:rPr>
                <a:t> las </a:t>
              </a:r>
              <a:r>
                <a:rPr lang="en-US" sz="2799" dirty="0" err="1">
                  <a:solidFill>
                    <a:srgbClr val="675A74"/>
                  </a:solidFill>
                  <a:latin typeface="Amazing Slab"/>
                  <a:ea typeface="Amazing Slab"/>
                  <a:cs typeface="Amazing Slab"/>
                  <a:sym typeface="Amazing Slab"/>
                </a:rPr>
                <a:t>formas</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discriminación</a:t>
              </a:r>
              <a:r>
                <a:rPr lang="en-US" sz="2799" dirty="0">
                  <a:solidFill>
                    <a:srgbClr val="675A74"/>
                  </a:solidFill>
                  <a:latin typeface="Amazing Slab"/>
                  <a:ea typeface="Amazing Slab"/>
                  <a:cs typeface="Amazing Slab"/>
                  <a:sym typeface="Amazing Slab"/>
                </a:rPr>
                <a:t> contra la </a:t>
              </a:r>
              <a:r>
                <a:rPr lang="en-US" sz="2799" dirty="0" err="1">
                  <a:solidFill>
                    <a:srgbClr val="675A74"/>
                  </a:solidFill>
                  <a:latin typeface="Amazing Slab"/>
                  <a:ea typeface="Amazing Slab"/>
                  <a:cs typeface="Amazing Slab"/>
                  <a:sym typeface="Amazing Slab"/>
                </a:rPr>
                <a:t>mujer</a:t>
              </a:r>
              <a:r>
                <a:rPr lang="en-US" sz="2799" dirty="0">
                  <a:solidFill>
                    <a:srgbClr val="675A74"/>
                  </a:solidFill>
                  <a:latin typeface="Amazing Slab"/>
                  <a:ea typeface="Amazing Slab"/>
                  <a:cs typeface="Amazing Slab"/>
                  <a:sym typeface="Amazing Slab"/>
                </a:rPr>
                <a:t>. El </a:t>
              </a:r>
              <a:r>
                <a:rPr lang="en-US" sz="2799" dirty="0" err="1">
                  <a:solidFill>
                    <a:srgbClr val="675A74"/>
                  </a:solidFill>
                  <a:latin typeface="Amazing Slab"/>
                  <a:ea typeface="Amazing Slab"/>
                  <a:cs typeface="Amazing Slab"/>
                  <a:sym typeface="Amazing Slab"/>
                </a:rPr>
                <a:t>tratado</a:t>
              </a:r>
              <a:r>
                <a:rPr lang="en-US" sz="2799" dirty="0">
                  <a:solidFill>
                    <a:srgbClr val="675A74"/>
                  </a:solidFill>
                  <a:latin typeface="Amazing Slab"/>
                  <a:ea typeface="Amazing Slab"/>
                  <a:cs typeface="Amazing Slab"/>
                  <a:sym typeface="Amazing Slab"/>
                </a:rPr>
                <a:t> de la CEDAW es </a:t>
              </a:r>
              <a:r>
                <a:rPr lang="en-US" sz="2799" dirty="0" err="1">
                  <a:solidFill>
                    <a:srgbClr val="675A74"/>
                  </a:solidFill>
                  <a:latin typeface="Amazing Slab"/>
                  <a:ea typeface="Amazing Slab"/>
                  <a:cs typeface="Amazing Slab"/>
                  <a:sym typeface="Amazing Slab"/>
                </a:rPr>
                <a:t>una</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herramienta</a:t>
              </a:r>
              <a:r>
                <a:rPr lang="en-US" sz="2799" dirty="0">
                  <a:solidFill>
                    <a:srgbClr val="675A74"/>
                  </a:solidFill>
                  <a:latin typeface="Amazing Slab"/>
                  <a:ea typeface="Amazing Slab"/>
                  <a:cs typeface="Amazing Slab"/>
                  <a:sym typeface="Amazing Slab"/>
                </a:rPr>
                <a:t> que </a:t>
              </a:r>
              <a:r>
                <a:rPr lang="en-US" sz="2799" dirty="0" err="1">
                  <a:solidFill>
                    <a:srgbClr val="675A74"/>
                  </a:solidFill>
                  <a:latin typeface="Amazing Slab"/>
                  <a:ea typeface="Amazing Slab"/>
                  <a:cs typeface="Amazing Slab"/>
                  <a:sym typeface="Amazing Slab"/>
                </a:rPr>
                <a:t>ayuda</a:t>
              </a:r>
              <a:r>
                <a:rPr lang="en-US" sz="2799" dirty="0">
                  <a:solidFill>
                    <a:srgbClr val="675A74"/>
                  </a:solidFill>
                  <a:latin typeface="Amazing Slab"/>
                  <a:ea typeface="Amazing Slab"/>
                  <a:cs typeface="Amazing Slab"/>
                  <a:sym typeface="Amazing Slab"/>
                </a:rPr>
                <a:t> a las </a:t>
              </a:r>
              <a:r>
                <a:rPr lang="en-US" sz="2799" dirty="0" err="1">
                  <a:solidFill>
                    <a:srgbClr val="675A74"/>
                  </a:solidFill>
                  <a:latin typeface="Amazing Slab"/>
                  <a:ea typeface="Amazing Slab"/>
                  <a:cs typeface="Amazing Slab"/>
                  <a:sym typeface="Amazing Slab"/>
                </a:rPr>
                <a:t>mujeres</a:t>
              </a:r>
              <a:r>
                <a:rPr lang="en-US" sz="2799" dirty="0">
                  <a:solidFill>
                    <a:srgbClr val="675A74"/>
                  </a:solidFill>
                  <a:latin typeface="Amazing Slab"/>
                  <a:ea typeface="Amazing Slab"/>
                  <a:cs typeface="Amazing Slab"/>
                  <a:sym typeface="Amazing Slab"/>
                </a:rPr>
                <a:t> de </a:t>
              </a:r>
              <a:r>
                <a:rPr lang="en-US" sz="2799" dirty="0" err="1">
                  <a:solidFill>
                    <a:srgbClr val="675A74"/>
                  </a:solidFill>
                  <a:latin typeface="Amazing Slab"/>
                  <a:ea typeface="Amazing Slab"/>
                  <a:cs typeface="Amazing Slab"/>
                  <a:sym typeface="Amazing Slab"/>
                </a:rPr>
                <a:t>todo</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el</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mundo</a:t>
              </a:r>
              <a:r>
                <a:rPr lang="en-US" sz="2799" dirty="0">
                  <a:solidFill>
                    <a:srgbClr val="675A74"/>
                  </a:solidFill>
                  <a:latin typeface="Amazing Slab"/>
                  <a:ea typeface="Amazing Slab"/>
                  <a:cs typeface="Amazing Slab"/>
                  <a:sym typeface="Amazing Slab"/>
                </a:rPr>
                <a:t> a </a:t>
              </a:r>
              <a:r>
                <a:rPr lang="en-US" sz="2799" dirty="0" err="1">
                  <a:solidFill>
                    <a:srgbClr val="675A74"/>
                  </a:solidFill>
                  <a:latin typeface="Amazing Slab"/>
                  <a:ea typeface="Amazing Slab"/>
                  <a:cs typeface="Amazing Slab"/>
                  <a:sym typeface="Amazing Slab"/>
                </a:rPr>
                <a:t>provocar</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cambios</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en</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su</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vida</a:t>
              </a:r>
              <a:r>
                <a:rPr lang="en-US" sz="2799" dirty="0">
                  <a:solidFill>
                    <a:srgbClr val="675A74"/>
                  </a:solidFill>
                  <a:latin typeface="Amazing Slab"/>
                  <a:ea typeface="Amazing Slab"/>
                  <a:cs typeface="Amazing Slab"/>
                  <a:sym typeface="Amazing Slab"/>
                </a:rPr>
                <a:t> </a:t>
              </a:r>
              <a:r>
                <a:rPr lang="en-US" sz="2799" dirty="0" err="1">
                  <a:solidFill>
                    <a:srgbClr val="675A74"/>
                  </a:solidFill>
                  <a:latin typeface="Amazing Slab"/>
                  <a:ea typeface="Amazing Slab"/>
                  <a:cs typeface="Amazing Slab"/>
                  <a:sym typeface="Amazing Slab"/>
                </a:rPr>
                <a:t>cotidiana</a:t>
              </a:r>
              <a:r>
                <a:rPr lang="en-US" sz="2799" dirty="0">
                  <a:solidFill>
                    <a:srgbClr val="675A74"/>
                  </a:solidFill>
                  <a:latin typeface="Amazing Slab"/>
                  <a:ea typeface="Amazing Slab"/>
                  <a:cs typeface="Amazing Slab"/>
                  <a:sym typeface="Amazing Slab"/>
                </a:rPr>
                <a:t>. </a:t>
              </a:r>
            </a:p>
          </p:txBody>
        </p:sp>
      </p:grpSp>
      <p:sp>
        <p:nvSpPr>
          <p:cNvPr id="5" name="Freeform 5"/>
          <p:cNvSpPr/>
          <p:nvPr/>
        </p:nvSpPr>
        <p:spPr>
          <a:xfrm>
            <a:off x="373774" y="4191317"/>
            <a:ext cx="3819756" cy="3382220"/>
          </a:xfrm>
          <a:custGeom>
            <a:avLst/>
            <a:gdLst/>
            <a:ahLst/>
            <a:cxnLst/>
            <a:rect l="l" t="t" r="r" b="b"/>
            <a:pathLst>
              <a:path w="3819756" h="3382220">
                <a:moveTo>
                  <a:pt x="0" y="0"/>
                </a:moveTo>
                <a:lnTo>
                  <a:pt x="3819756" y="0"/>
                </a:lnTo>
                <a:lnTo>
                  <a:pt x="3819756" y="3382220"/>
                </a:lnTo>
                <a:lnTo>
                  <a:pt x="0" y="3382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262870" y="508236"/>
            <a:ext cx="14975648" cy="1443234"/>
          </a:xfrm>
          <a:prstGeom prst="rect">
            <a:avLst/>
          </a:prstGeom>
        </p:spPr>
        <p:txBody>
          <a:bodyPr lIns="0" tIns="0" rIns="0" bIns="0" rtlCol="0" anchor="t">
            <a:spAutoFit/>
          </a:bodyPr>
          <a:lstStyle/>
          <a:p>
            <a:pPr algn="just">
              <a:lnSpc>
                <a:spcPts val="5106"/>
              </a:lnSpc>
            </a:pPr>
            <a:r>
              <a:rPr lang="en-US" sz="4600" b="1">
                <a:solidFill>
                  <a:srgbClr val="675A74"/>
                </a:solidFill>
                <a:latin typeface="Amazing Slab Bold"/>
                <a:ea typeface="Amazing Slab Bold"/>
                <a:cs typeface="Amazing Slab Bold"/>
                <a:sym typeface="Amazing Slab Bold"/>
              </a:rPr>
              <a:t>ONU y CEDAW: Apoyo a Acciones Afirmativas para Igualdad de Oportunidades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B6CB"/>
        </a:solidFill>
        <a:effectLst/>
      </p:bgPr>
    </p:bg>
    <p:spTree>
      <p:nvGrpSpPr>
        <p:cNvPr id="1" name=""/>
        <p:cNvGrpSpPr/>
        <p:nvPr/>
      </p:nvGrpSpPr>
      <p:grpSpPr>
        <a:xfrm>
          <a:off x="0" y="0"/>
          <a:ext cx="0" cy="0"/>
          <a:chOff x="0" y="0"/>
          <a:chExt cx="0" cy="0"/>
        </a:xfrm>
      </p:grpSpPr>
      <p:grpSp>
        <p:nvGrpSpPr>
          <p:cNvPr id="2" name="Group 2"/>
          <p:cNvGrpSpPr/>
          <p:nvPr/>
        </p:nvGrpSpPr>
        <p:grpSpPr>
          <a:xfrm>
            <a:off x="0" y="3322020"/>
            <a:ext cx="18288000" cy="5153196"/>
            <a:chOff x="0" y="0"/>
            <a:chExt cx="4816593" cy="1357220"/>
          </a:xfrm>
        </p:grpSpPr>
        <p:sp>
          <p:nvSpPr>
            <p:cNvPr id="3" name="Freeform 3"/>
            <p:cNvSpPr/>
            <p:nvPr/>
          </p:nvSpPr>
          <p:spPr>
            <a:xfrm>
              <a:off x="0" y="0"/>
              <a:ext cx="4816592" cy="1357220"/>
            </a:xfrm>
            <a:custGeom>
              <a:avLst/>
              <a:gdLst/>
              <a:ahLst/>
              <a:cxnLst/>
              <a:rect l="l" t="t" r="r" b="b"/>
              <a:pathLst>
                <a:path w="4816592" h="1357220">
                  <a:moveTo>
                    <a:pt x="0" y="0"/>
                  </a:moveTo>
                  <a:lnTo>
                    <a:pt x="4816592" y="0"/>
                  </a:lnTo>
                  <a:lnTo>
                    <a:pt x="4816592" y="1357220"/>
                  </a:lnTo>
                  <a:lnTo>
                    <a:pt x="0" y="1357220"/>
                  </a:lnTo>
                  <a:close/>
                </a:path>
              </a:pathLst>
            </a:custGeom>
            <a:solidFill>
              <a:srgbClr val="E9E7EB">
                <a:alpha val="68627"/>
              </a:srgbClr>
            </a:solidFill>
          </p:spPr>
        </p:sp>
        <p:sp>
          <p:nvSpPr>
            <p:cNvPr id="4" name="TextBox 4"/>
            <p:cNvSpPr txBox="1"/>
            <p:nvPr/>
          </p:nvSpPr>
          <p:spPr>
            <a:xfrm>
              <a:off x="0" y="-38100"/>
              <a:ext cx="4816593" cy="139532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421810" y="4617119"/>
            <a:ext cx="2861456" cy="2442968"/>
          </a:xfrm>
          <a:custGeom>
            <a:avLst/>
            <a:gdLst/>
            <a:ahLst/>
            <a:cxnLst/>
            <a:rect l="l" t="t" r="r" b="b"/>
            <a:pathLst>
              <a:path w="2861456" h="2442968">
                <a:moveTo>
                  <a:pt x="0" y="0"/>
                </a:moveTo>
                <a:lnTo>
                  <a:pt x="2861456" y="0"/>
                </a:lnTo>
                <a:lnTo>
                  <a:pt x="2861456" y="2442968"/>
                </a:lnTo>
                <a:lnTo>
                  <a:pt x="0" y="2442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028700" y="4672650"/>
            <a:ext cx="2332318" cy="2507869"/>
          </a:xfrm>
          <a:custGeom>
            <a:avLst/>
            <a:gdLst/>
            <a:ahLst/>
            <a:cxnLst/>
            <a:rect l="l" t="t" r="r" b="b"/>
            <a:pathLst>
              <a:path w="2332318" h="2507869">
                <a:moveTo>
                  <a:pt x="0" y="0"/>
                </a:moveTo>
                <a:lnTo>
                  <a:pt x="2332318" y="0"/>
                </a:lnTo>
                <a:lnTo>
                  <a:pt x="2332318" y="2507869"/>
                </a:lnTo>
                <a:lnTo>
                  <a:pt x="0" y="250786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4120544" y="3931991"/>
            <a:ext cx="10046911" cy="2895948"/>
          </a:xfrm>
          <a:prstGeom prst="rect">
            <a:avLst/>
          </a:prstGeom>
        </p:spPr>
        <p:txBody>
          <a:bodyPr lIns="0" tIns="0" rIns="0" bIns="0" rtlCol="0" anchor="t">
            <a:spAutoFit/>
          </a:bodyPr>
          <a:lstStyle/>
          <a:p>
            <a:pPr algn="ctr">
              <a:lnSpc>
                <a:spcPts val="10212"/>
              </a:lnSpc>
            </a:pPr>
            <a:r>
              <a:rPr lang="en-US" sz="9200" b="1">
                <a:solidFill>
                  <a:srgbClr val="282252"/>
                </a:solidFill>
                <a:latin typeface="Amazing Slab Bold"/>
                <a:ea typeface="Amazing Slab Bold"/>
                <a:cs typeface="Amazing Slab Bold"/>
                <a:sym typeface="Amazing Slab Bold"/>
              </a:rPr>
              <a:t>Gracias por</a:t>
            </a:r>
          </a:p>
          <a:p>
            <a:pPr algn="ctr">
              <a:lnSpc>
                <a:spcPts val="10212"/>
              </a:lnSpc>
            </a:pPr>
            <a:r>
              <a:rPr lang="en-US" sz="9200" b="1">
                <a:solidFill>
                  <a:srgbClr val="282252"/>
                </a:solidFill>
                <a:latin typeface="Amazing Slab Bold"/>
                <a:ea typeface="Amazing Slab Bold"/>
                <a:cs typeface="Amazing Slab Bold"/>
                <a:sym typeface="Amazing Slab Bold"/>
              </a:rPr>
              <a:t>su atención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603</Words>
  <Application>Microsoft Office PowerPoint</Application>
  <PresentationFormat>Personalizado</PresentationFormat>
  <Paragraphs>25</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Amazing Slab Bold</vt:lpstr>
      <vt:lpstr>Calibri</vt:lpstr>
      <vt:lpstr>Amazing Slab</vt:lpstr>
      <vt:lpstr>Arial</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PRESENTACIONDDHH2</dc:title>
  <dc:creator>USUARIO</dc:creator>
  <cp:lastModifiedBy>usuario</cp:lastModifiedBy>
  <cp:revision>3</cp:revision>
  <dcterms:created xsi:type="dcterms:W3CDTF">2006-08-16T00:00:00Z</dcterms:created>
  <dcterms:modified xsi:type="dcterms:W3CDTF">2024-09-27T19:13:25Z</dcterms:modified>
  <dc:identifier>DAGRIJrrsuI</dc:identifier>
</cp:coreProperties>
</file>