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9" r:id="rId7"/>
    <p:sldId id="266" r:id="rId8"/>
    <p:sldId id="260" r:id="rId9"/>
    <p:sldId id="261" r:id="rId10"/>
    <p:sldId id="262" r:id="rId11"/>
    <p:sldId id="264" r:id="rId12"/>
    <p:sldId id="263"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90092"/>
    <a:srgbClr val="5A00B4"/>
    <a:srgbClr val="EE6000"/>
    <a:srgbClr val="FF3300"/>
    <a:srgbClr val="6600CC"/>
    <a:srgbClr val="FF6600"/>
    <a:srgbClr val="008080"/>
    <a:srgbClr val="0099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25F0528-37ED-4C25-89CC-E527E3891EF1}" type="datetimeFigureOut">
              <a:rPr lang="es-MX" smtClean="0"/>
              <a:pPr/>
              <a:t>17/04/2019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EC75BF9-C8DD-429C-9BF0-13596D9112A4}"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F0528-37ED-4C25-89CC-E527E3891EF1}" type="datetimeFigureOut">
              <a:rPr lang="es-MX" smtClean="0"/>
              <a:pPr/>
              <a:t>17/04/2019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75BF9-C8DD-429C-9BF0-13596D9112A4}"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3069959"/>
            <a:ext cx="7668344" cy="3456384"/>
          </a:xfrm>
        </p:spPr>
        <p:txBody>
          <a:bodyPr>
            <a:normAutofit/>
          </a:bodyPr>
          <a:lstStyle/>
          <a:p>
            <a:r>
              <a:rPr lang="es-MX" dirty="0">
                <a:effectLst>
                  <a:outerShdw blurRad="38100" dist="38100" dir="2700000" algn="tl">
                    <a:srgbClr val="000000">
                      <a:alpha val="43137"/>
                    </a:srgbClr>
                  </a:outerShdw>
                </a:effectLst>
                <a:latin typeface="Lucida Sans" panose="020B0602030504020204" pitchFamily="34" charset="0"/>
              </a:rPr>
              <a:t>Sesión de Instalación </a:t>
            </a:r>
          </a:p>
        </p:txBody>
      </p:sp>
      <p:grpSp>
        <p:nvGrpSpPr>
          <p:cNvPr id="17" name="16 Grupo"/>
          <p:cNvGrpSpPr/>
          <p:nvPr/>
        </p:nvGrpSpPr>
        <p:grpSpPr>
          <a:xfrm>
            <a:off x="0" y="1772816"/>
            <a:ext cx="9144000" cy="5085184"/>
            <a:chOff x="0" y="1772816"/>
            <a:chExt cx="9144000" cy="5085184"/>
          </a:xfrm>
        </p:grpSpPr>
        <p:sp>
          <p:nvSpPr>
            <p:cNvPr id="9" name="8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10" name="9 Imagen"/>
          <p:cNvPicPr/>
          <p:nvPr/>
        </p:nvPicPr>
        <p:blipFill>
          <a:blip r:embed="rId2" cstate="print">
            <a:extLst>
              <a:ext uri="{28A0092B-C50C-407E-A947-70E740481C1C}">
                <a14:useLocalDpi xmlns:a14="http://schemas.microsoft.com/office/drawing/2010/main" xmlns="" val="0"/>
              </a:ext>
            </a:extLst>
          </a:blip>
          <a:stretch>
            <a:fillRect/>
          </a:stretch>
        </p:blipFill>
        <p:spPr>
          <a:xfrm>
            <a:off x="2051720" y="1375771"/>
            <a:ext cx="5112568" cy="3672409"/>
          </a:xfrm>
          <a:prstGeom prst="rect">
            <a:avLst/>
          </a:prstGeom>
        </p:spPr>
      </p:pic>
      <p:pic>
        <p:nvPicPr>
          <p:cNvPr id="14" name="13 Imagen"/>
          <p:cNvPicPr/>
          <p:nvPr/>
        </p:nvPicPr>
        <p:blipFill>
          <a:blip r:embed="rId3" cstate="print">
            <a:extLst>
              <a:ext uri="{28A0092B-C50C-407E-A947-70E740481C1C}">
                <a14:useLocalDpi xmlns:a14="http://schemas.microsoft.com/office/drawing/2010/main" xmlns="" val="0"/>
              </a:ext>
            </a:extLst>
          </a:blip>
          <a:stretch>
            <a:fillRect/>
          </a:stretch>
        </p:blipFill>
        <p:spPr>
          <a:xfrm>
            <a:off x="827584" y="332656"/>
            <a:ext cx="1008112" cy="1080120"/>
          </a:xfrm>
          <a:prstGeom prst="rect">
            <a:avLst/>
          </a:prstGeom>
        </p:spPr>
      </p:pic>
      <p:pic>
        <p:nvPicPr>
          <p:cNvPr id="15" name="14 Imagen"/>
          <p:cNvPicPr/>
          <p:nvPr/>
        </p:nvPicPr>
        <p:blipFill>
          <a:blip r:embed="rId4" cstate="print">
            <a:extLst>
              <a:ext uri="{28A0092B-C50C-407E-A947-70E740481C1C}">
                <a14:useLocalDpi xmlns:a14="http://schemas.microsoft.com/office/drawing/2010/main" xmlns="" val="0"/>
              </a:ext>
            </a:extLst>
          </a:blip>
          <a:stretch>
            <a:fillRect/>
          </a:stretch>
        </p:blipFill>
        <p:spPr>
          <a:xfrm>
            <a:off x="3707904" y="476672"/>
            <a:ext cx="1656184" cy="792088"/>
          </a:xfrm>
          <a:prstGeom prst="rect">
            <a:avLst/>
          </a:prstGeom>
        </p:spPr>
      </p:pic>
      <p:pic>
        <p:nvPicPr>
          <p:cNvPr id="16" name="15 Imagen"/>
          <p:cNvPicPr/>
          <p:nvPr/>
        </p:nvPicPr>
        <p:blipFill>
          <a:blip r:embed="rId5" cstate="print">
            <a:extLst>
              <a:ext uri="{28A0092B-C50C-407E-A947-70E740481C1C}">
                <a14:useLocalDpi xmlns:a14="http://schemas.microsoft.com/office/drawing/2010/main" xmlns="" val="0"/>
              </a:ext>
            </a:extLst>
          </a:blip>
          <a:stretch>
            <a:fillRect/>
          </a:stretch>
        </p:blipFill>
        <p:spPr>
          <a:xfrm>
            <a:off x="7164288" y="260648"/>
            <a:ext cx="1152128" cy="11521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899592" y="1556792"/>
            <a:ext cx="7725544" cy="4525963"/>
          </a:xfrm>
        </p:spPr>
        <p:txBody>
          <a:bodyPr>
            <a:normAutofit/>
          </a:bodyPr>
          <a:lstStyle/>
          <a:p>
            <a:pPr algn="just">
              <a:lnSpc>
                <a:spcPct val="150000"/>
              </a:lnSpc>
            </a:pPr>
            <a:r>
              <a:rPr lang="es-MX" sz="2400" dirty="0">
                <a:latin typeface="Lucida Sans" panose="020B0602030504020204" pitchFamily="34" charset="0"/>
              </a:rPr>
              <a:t>Implementar acciones para incentivar la participación de la sociedad civil organizada en temáticas de promoción, observación y defensa de los derechos humanos de las mujeres y su participación política en condiciones de igualdad. </a:t>
            </a:r>
          </a:p>
          <a:p>
            <a:pPr marL="0" indent="0" algn="just">
              <a:lnSpc>
                <a:spcPct val="150000"/>
              </a:lnSpc>
              <a:buNone/>
            </a:pPr>
            <a:endParaRPr lang="es-MX" sz="2400" dirty="0">
              <a:latin typeface="Lucida Sans" panose="020B0602030504020204" pitchFamily="34" charset="0"/>
            </a:endParaRPr>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7020272" y="188640"/>
            <a:ext cx="1808981" cy="129614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959693" y="1628800"/>
            <a:ext cx="7581528" cy="4525963"/>
          </a:xfrm>
        </p:spPr>
        <p:txBody>
          <a:bodyPr>
            <a:normAutofit/>
          </a:bodyPr>
          <a:lstStyle/>
          <a:p>
            <a:pPr algn="just">
              <a:lnSpc>
                <a:spcPct val="150000"/>
              </a:lnSpc>
            </a:pPr>
            <a:r>
              <a:rPr lang="es-MX" sz="2400" dirty="0">
                <a:latin typeface="Lucida Sans" panose="020B0602030504020204" pitchFamily="34" charset="0"/>
              </a:rPr>
              <a:t>Elaborar guía práctica, para presentar quejas o denuncias sobre violencia política. </a:t>
            </a:r>
          </a:p>
          <a:p>
            <a:pPr algn="just">
              <a:lnSpc>
                <a:spcPct val="150000"/>
              </a:lnSpc>
            </a:pPr>
            <a:r>
              <a:rPr lang="es-MX" sz="2400" dirty="0">
                <a:latin typeface="Lucida Sans" panose="020B0602030504020204" pitchFamily="34" charset="0"/>
              </a:rPr>
              <a:t>Conformar una Red de Apoyo a las candidatas.</a:t>
            </a:r>
          </a:p>
          <a:p>
            <a:pPr algn="just">
              <a:lnSpc>
                <a:spcPct val="150000"/>
              </a:lnSpc>
            </a:pPr>
            <a:r>
              <a:rPr lang="es-MX" sz="2400" dirty="0">
                <a:latin typeface="Lucida Sans" panose="020B0602030504020204" pitchFamily="34" charset="0"/>
              </a:rPr>
              <a:t>Impulsar la creación y diseño de los medios de difusión (sitio web, redes sociales o blogs) del Observatorio de Participación Política de las Mujeres en Baja California.</a:t>
            </a:r>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6732240" y="360445"/>
            <a:ext cx="1808981" cy="129614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899592" y="1741659"/>
            <a:ext cx="7725544" cy="4525963"/>
          </a:xfrm>
        </p:spPr>
        <p:txBody>
          <a:bodyPr/>
          <a:lstStyle/>
          <a:p>
            <a:pPr algn="just">
              <a:lnSpc>
                <a:spcPct val="150000"/>
              </a:lnSpc>
            </a:pPr>
            <a:r>
              <a:rPr lang="es-MX" sz="2400" dirty="0">
                <a:latin typeface="Lucida Sans" panose="020B0602030504020204" pitchFamily="34" charset="0"/>
              </a:rPr>
              <a:t>Realizar un Foro para dar oportuno seguimiento y difusión a las acciones realizadas por los partidos políticos de capacitación, promoción y desarrollo de liderazgo político de las mujeres.</a:t>
            </a:r>
          </a:p>
          <a:p>
            <a:pPr algn="just">
              <a:lnSpc>
                <a:spcPct val="150000"/>
              </a:lnSpc>
            </a:pPr>
            <a:r>
              <a:rPr lang="es-MX" sz="2400" dirty="0">
                <a:latin typeface="Lucida Sans" panose="020B0602030504020204" pitchFamily="34" charset="0"/>
              </a:rPr>
              <a:t>Implementar Taller de Estrategias de Negociación Política. </a:t>
            </a:r>
          </a:p>
          <a:p>
            <a:endParaRPr lang="es-MX" dirty="0"/>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6816155" y="445515"/>
            <a:ext cx="1808981" cy="129614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0" y="1772816"/>
            <a:ext cx="9144000" cy="5085184"/>
            <a:chOff x="0" y="1772816"/>
            <a:chExt cx="9144000" cy="5085184"/>
          </a:xfrm>
        </p:grpSpPr>
        <p:sp>
          <p:nvSpPr>
            <p:cNvPr id="6" name="5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atin typeface="Lucida Sans" panose="020B0602030504020204" pitchFamily="34" charset="0"/>
              </a:endParaRPr>
            </a:p>
          </p:txBody>
        </p:sp>
        <p:sp>
          <p:nvSpPr>
            <p:cNvPr id="7" name="6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atin typeface="Lucida Sans" panose="020B0602030504020204" pitchFamily="34" charset="0"/>
              </a:endParaRPr>
            </a:p>
          </p:txBody>
        </p:sp>
        <p:sp>
          <p:nvSpPr>
            <p:cNvPr id="8" name="7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atin typeface="Lucida Sans" panose="020B0602030504020204" pitchFamily="34" charset="0"/>
              </a:endParaRPr>
            </a:p>
          </p:txBody>
        </p:sp>
      </p:grpSp>
      <p:sp>
        <p:nvSpPr>
          <p:cNvPr id="2" name="1 Título"/>
          <p:cNvSpPr>
            <a:spLocks noGrp="1"/>
          </p:cNvSpPr>
          <p:nvPr>
            <p:ph type="title"/>
          </p:nvPr>
        </p:nvSpPr>
        <p:spPr/>
        <p:txBody>
          <a:bodyPr>
            <a:normAutofit/>
          </a:bodyPr>
          <a:lstStyle/>
          <a:p>
            <a:pPr algn="l"/>
            <a:r>
              <a:rPr lang="es-MX" sz="3200" dirty="0">
                <a:effectLst>
                  <a:outerShdw blurRad="38100" dist="38100" dir="2700000" algn="tl">
                    <a:srgbClr val="000000">
                      <a:alpha val="43137"/>
                    </a:srgbClr>
                  </a:outerShdw>
                </a:effectLst>
                <a:latin typeface="Lucida Sans" panose="020B0602030504020204" pitchFamily="34" charset="0"/>
                <a:cs typeface="Calibri" panose="020F0502020204030204" pitchFamily="34" charset="0"/>
              </a:rPr>
              <a:t>INTEGRANTES PERMANENTES</a:t>
            </a:r>
          </a:p>
        </p:txBody>
      </p:sp>
      <p:sp>
        <p:nvSpPr>
          <p:cNvPr id="3" name="2 Marcador de contenido"/>
          <p:cNvSpPr>
            <a:spLocks noGrp="1"/>
          </p:cNvSpPr>
          <p:nvPr>
            <p:ph idx="1"/>
          </p:nvPr>
        </p:nvSpPr>
        <p:spPr>
          <a:xfrm>
            <a:off x="1187624" y="1600201"/>
            <a:ext cx="7499176" cy="3273821"/>
          </a:xfrm>
        </p:spPr>
        <p:txBody>
          <a:bodyPr>
            <a:normAutofit/>
          </a:bodyPr>
          <a:lstStyle/>
          <a:p>
            <a:r>
              <a:rPr lang="es-MX" sz="2400" dirty="0">
                <a:latin typeface="Lucida Sans" panose="020B0602030504020204" pitchFamily="34" charset="0"/>
              </a:rPr>
              <a:t>Tribunal de Justicia Electoral del Estado de Baja California. </a:t>
            </a:r>
          </a:p>
          <a:p>
            <a:pPr marL="0" indent="0">
              <a:buNone/>
            </a:pPr>
            <a:endParaRPr lang="es-MX" sz="2400" dirty="0">
              <a:latin typeface="Lucida Sans" panose="020B0602030504020204" pitchFamily="34" charset="0"/>
            </a:endParaRPr>
          </a:p>
          <a:p>
            <a:r>
              <a:rPr lang="es-MX" sz="2400" dirty="0">
                <a:latin typeface="Lucida Sans" panose="020B0602030504020204" pitchFamily="34" charset="0"/>
              </a:rPr>
              <a:t>Instituto Estatal Electoral de Baja California.</a:t>
            </a:r>
          </a:p>
          <a:p>
            <a:pPr marL="0" indent="0">
              <a:buNone/>
            </a:pPr>
            <a:endParaRPr lang="es-MX" sz="2400" dirty="0">
              <a:latin typeface="Lucida Sans" panose="020B0602030504020204" pitchFamily="34" charset="0"/>
            </a:endParaRPr>
          </a:p>
          <a:p>
            <a:r>
              <a:rPr lang="es-MX" sz="2400" dirty="0">
                <a:latin typeface="Lucida Sans" panose="020B0602030504020204" pitchFamily="34" charset="0"/>
              </a:rPr>
              <a:t>Instituto de la Mujer para el Estado de Baja California.</a:t>
            </a:r>
          </a:p>
          <a:p>
            <a:pPr marL="0" indent="0">
              <a:buNone/>
            </a:pPr>
            <a:endParaRPr lang="es-MX" sz="2400" dirty="0">
              <a:latin typeface="Lucida Sans" panose="020B0602030504020204" pitchFamily="34" charset="0"/>
            </a:endParaRPr>
          </a:p>
        </p:txBody>
      </p:sp>
      <p:pic>
        <p:nvPicPr>
          <p:cNvPr id="9" name="8 Imagen"/>
          <p:cNvPicPr/>
          <p:nvPr/>
        </p:nvPicPr>
        <p:blipFill>
          <a:blip r:embed="rId2" cstate="print">
            <a:extLst>
              <a:ext uri="{28A0092B-C50C-407E-A947-70E740481C1C}">
                <a14:useLocalDpi xmlns:a14="http://schemas.microsoft.com/office/drawing/2010/main" xmlns="" val="0"/>
              </a:ext>
            </a:extLst>
          </a:blip>
          <a:stretch>
            <a:fillRect/>
          </a:stretch>
        </p:blipFill>
        <p:spPr>
          <a:xfrm>
            <a:off x="7020272" y="188640"/>
            <a:ext cx="1808981" cy="12961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Título"/>
          <p:cNvSpPr>
            <a:spLocks noGrp="1"/>
          </p:cNvSpPr>
          <p:nvPr>
            <p:ph type="title"/>
          </p:nvPr>
        </p:nvSpPr>
        <p:spPr/>
        <p:txBody>
          <a:bodyPr>
            <a:normAutofit/>
          </a:bodyPr>
          <a:lstStyle/>
          <a:p>
            <a:pPr algn="l"/>
            <a:r>
              <a:rPr lang="es-MX" sz="3200" dirty="0">
                <a:effectLst>
                  <a:outerShdw blurRad="38100" dist="38100" dir="2700000" algn="tl">
                    <a:srgbClr val="000000">
                      <a:alpha val="43137"/>
                    </a:srgbClr>
                  </a:outerShdw>
                </a:effectLst>
                <a:latin typeface="Lucida Sans" panose="020B0602030504020204" pitchFamily="34" charset="0"/>
              </a:rPr>
              <a:t>INTEGRANTES ESTRATÉGICOS </a:t>
            </a:r>
            <a:br>
              <a:rPr lang="es-MX" sz="3200" dirty="0">
                <a:effectLst>
                  <a:outerShdw blurRad="38100" dist="38100" dir="2700000" algn="tl">
                    <a:srgbClr val="000000">
                      <a:alpha val="43137"/>
                    </a:srgbClr>
                  </a:outerShdw>
                </a:effectLst>
                <a:latin typeface="Lucida Sans" panose="020B0602030504020204" pitchFamily="34" charset="0"/>
              </a:rPr>
            </a:br>
            <a:r>
              <a:rPr lang="es-MX" sz="3200" dirty="0">
                <a:effectLst>
                  <a:outerShdw blurRad="38100" dist="38100" dir="2700000" algn="tl">
                    <a:srgbClr val="000000">
                      <a:alpha val="43137"/>
                    </a:srgbClr>
                  </a:outerShdw>
                </a:effectLst>
                <a:latin typeface="Lucida Sans" panose="020B0602030504020204" pitchFamily="34" charset="0"/>
              </a:rPr>
              <a:t>Y GRUPO DE TRABAJO</a:t>
            </a:r>
          </a:p>
        </p:txBody>
      </p:sp>
      <p:sp>
        <p:nvSpPr>
          <p:cNvPr id="3" name="2 Marcador de contenido"/>
          <p:cNvSpPr>
            <a:spLocks noGrp="1"/>
          </p:cNvSpPr>
          <p:nvPr>
            <p:ph idx="1"/>
          </p:nvPr>
        </p:nvSpPr>
        <p:spPr>
          <a:xfrm>
            <a:off x="1187624" y="1839962"/>
            <a:ext cx="7427168" cy="3696146"/>
          </a:xfrm>
        </p:spPr>
        <p:txBody>
          <a:bodyPr>
            <a:normAutofit/>
          </a:bodyPr>
          <a:lstStyle/>
          <a:p>
            <a:r>
              <a:rPr lang="es-MX" sz="2400" dirty="0">
                <a:latin typeface="Lucida Sans" panose="020B0602030504020204" pitchFamily="34" charset="0"/>
              </a:rPr>
              <a:t>Comisión de Igualdad entre Mujeres, Hombres y Juventud.</a:t>
            </a:r>
          </a:p>
          <a:p>
            <a:r>
              <a:rPr lang="es-MX" sz="2400" dirty="0">
                <a:latin typeface="Lucida Sans" panose="020B0602030504020204" pitchFamily="34" charset="0"/>
              </a:rPr>
              <a:t>Comisión Estatal de Derechos Humanos.</a:t>
            </a:r>
          </a:p>
          <a:p>
            <a:r>
              <a:rPr lang="es-MX" sz="2400" dirty="0">
                <a:latin typeface="Lucida Sans" panose="020B0602030504020204" pitchFamily="34" charset="0"/>
              </a:rPr>
              <a:t>Secretaría General de Gobierno de Baja California.</a:t>
            </a:r>
          </a:p>
          <a:p>
            <a:r>
              <a:rPr lang="es-MX" sz="2400" dirty="0">
                <a:latin typeface="Lucida Sans" panose="020B0602030504020204" pitchFamily="34" charset="0"/>
              </a:rPr>
              <a:t>Instituto de la Juventud de Baja California.</a:t>
            </a:r>
          </a:p>
          <a:p>
            <a:r>
              <a:rPr lang="es-MX" sz="2400" dirty="0">
                <a:latin typeface="Lucida Sans" panose="020B0602030504020204" pitchFamily="34" charset="0"/>
              </a:rPr>
              <a:t>Asociaciones Civiles. </a:t>
            </a:r>
          </a:p>
          <a:p>
            <a:r>
              <a:rPr lang="es-MX" sz="2400" dirty="0">
                <a:latin typeface="Lucida Sans" panose="020B0602030504020204" pitchFamily="34" charset="0"/>
              </a:rPr>
              <a:t>Academia.</a:t>
            </a:r>
          </a:p>
          <a:p>
            <a:endParaRPr lang="es-MX" sz="2400" dirty="0">
              <a:latin typeface="Lucida Sans" panose="020B0602030504020204" pitchFamily="34" charset="0"/>
            </a:endParaRPr>
          </a:p>
        </p:txBody>
      </p:sp>
      <p:pic>
        <p:nvPicPr>
          <p:cNvPr id="9" name="8 Imagen"/>
          <p:cNvPicPr/>
          <p:nvPr/>
        </p:nvPicPr>
        <p:blipFill>
          <a:blip r:embed="rId2" cstate="print">
            <a:extLst>
              <a:ext uri="{28A0092B-C50C-407E-A947-70E740481C1C}">
                <a14:useLocalDpi xmlns:a14="http://schemas.microsoft.com/office/drawing/2010/main" xmlns="" val="0"/>
              </a:ext>
            </a:extLst>
          </a:blip>
          <a:stretch>
            <a:fillRect/>
          </a:stretch>
        </p:blipFill>
        <p:spPr>
          <a:xfrm>
            <a:off x="7020272" y="188640"/>
            <a:ext cx="1808981" cy="129614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Título"/>
          <p:cNvSpPr>
            <a:spLocks noGrp="1"/>
          </p:cNvSpPr>
          <p:nvPr>
            <p:ph type="title"/>
          </p:nvPr>
        </p:nvSpPr>
        <p:spPr>
          <a:xfrm>
            <a:off x="665820" y="339296"/>
            <a:ext cx="8229600" cy="1143000"/>
          </a:xfrm>
        </p:spPr>
        <p:txBody>
          <a:bodyPr>
            <a:normAutofit/>
          </a:bodyPr>
          <a:lstStyle/>
          <a:p>
            <a:pPr algn="l"/>
            <a:r>
              <a:rPr lang="es-MX" sz="3200" dirty="0">
                <a:effectLst>
                  <a:outerShdw blurRad="38100" dist="38100" dir="2700000" algn="tl">
                    <a:srgbClr val="000000">
                      <a:alpha val="43137"/>
                    </a:srgbClr>
                  </a:outerShdw>
                </a:effectLst>
                <a:latin typeface="Lucida Sans" panose="020B0602030504020204" pitchFamily="34" charset="0"/>
              </a:rPr>
              <a:t>OBJETIVOS</a:t>
            </a:r>
            <a:endParaRPr lang="es-MX" sz="3200" dirty="0">
              <a:latin typeface="Lucida Sans" panose="020B0602030504020204" pitchFamily="34" charset="0"/>
            </a:endParaRPr>
          </a:p>
        </p:txBody>
      </p:sp>
      <p:sp>
        <p:nvSpPr>
          <p:cNvPr id="3" name="2 Marcador de contenido"/>
          <p:cNvSpPr>
            <a:spLocks noGrp="1"/>
          </p:cNvSpPr>
          <p:nvPr>
            <p:ph idx="1"/>
          </p:nvPr>
        </p:nvSpPr>
        <p:spPr>
          <a:xfrm>
            <a:off x="665820" y="1782146"/>
            <a:ext cx="8229600" cy="4525963"/>
          </a:xfrm>
        </p:spPr>
        <p:txBody>
          <a:bodyPr>
            <a:normAutofit/>
          </a:bodyPr>
          <a:lstStyle/>
          <a:p>
            <a:pPr algn="just">
              <a:lnSpc>
                <a:spcPct val="150000"/>
              </a:lnSpc>
            </a:pPr>
            <a:r>
              <a:rPr lang="es-MX" sz="2400" dirty="0">
                <a:latin typeface="Lucida Sans" panose="020B0602030504020204" pitchFamily="34" charset="0"/>
              </a:rPr>
              <a:t>Lograr el cumplimiento de la normatividad electoral referente a las condiciones de igualdad sustantiva para las Mujeres bajacalifornianas en las etapas del proceso electoral 2019 en Baja California que tendrán como resultado un Congreso Paritario.</a:t>
            </a:r>
          </a:p>
          <a:p>
            <a:pPr>
              <a:lnSpc>
                <a:spcPct val="150000"/>
              </a:lnSpc>
            </a:pPr>
            <a:endParaRPr lang="es-MX" dirty="0"/>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7067778" y="87626"/>
            <a:ext cx="1808981" cy="129614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Marcador de contenido 2"/>
          <p:cNvSpPr>
            <a:spLocks noGrp="1"/>
          </p:cNvSpPr>
          <p:nvPr>
            <p:ph idx="1"/>
          </p:nvPr>
        </p:nvSpPr>
        <p:spPr>
          <a:xfrm>
            <a:off x="665820" y="1772816"/>
            <a:ext cx="8229600" cy="4525963"/>
          </a:xfrm>
        </p:spPr>
        <p:txBody>
          <a:bodyPr/>
          <a:lstStyle/>
          <a:p>
            <a:pPr algn="just">
              <a:lnSpc>
                <a:spcPct val="150000"/>
              </a:lnSpc>
            </a:pPr>
            <a:r>
              <a:rPr lang="es-MX" sz="2400" dirty="0">
                <a:latin typeface="Lucida Sans" panose="020B0602030504020204" pitchFamily="34" charset="0"/>
              </a:rPr>
              <a:t>Contribuir a la ejecución de la normatividad electoral referente a las condiciones de igualdad sustantiva para las Mujeres bajacalifornianas en las etapas del proceso electoral 2019 en Baja California que tendrán como resultado Ayuntamientos Paritarios.</a:t>
            </a:r>
          </a:p>
          <a:p>
            <a:endParaRPr lang="es-MX" dirty="0"/>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7086439" y="188640"/>
            <a:ext cx="1808981" cy="1296144"/>
          </a:xfrm>
          <a:prstGeom prst="rect">
            <a:avLst/>
          </a:prstGeom>
        </p:spPr>
      </p:pic>
      <p:sp>
        <p:nvSpPr>
          <p:cNvPr id="9" name="1 Título">
            <a:extLst>
              <a:ext uri="{FF2B5EF4-FFF2-40B4-BE49-F238E27FC236}">
                <a16:creationId xmlns:a16="http://schemas.microsoft.com/office/drawing/2014/main" xmlns="" id="{6CA8A28A-C5EF-4600-BBAE-70FF5E54481F}"/>
              </a:ext>
            </a:extLst>
          </p:cNvPr>
          <p:cNvSpPr>
            <a:spLocks noGrp="1"/>
          </p:cNvSpPr>
          <p:nvPr>
            <p:ph type="title"/>
          </p:nvPr>
        </p:nvSpPr>
        <p:spPr>
          <a:xfrm>
            <a:off x="665820" y="339296"/>
            <a:ext cx="8229600" cy="1143000"/>
          </a:xfrm>
        </p:spPr>
        <p:txBody>
          <a:bodyPr>
            <a:normAutofit/>
          </a:bodyPr>
          <a:lstStyle/>
          <a:p>
            <a:pPr algn="l"/>
            <a:r>
              <a:rPr lang="es-MX" sz="3200" dirty="0">
                <a:effectLst>
                  <a:outerShdw blurRad="38100" dist="38100" dir="2700000" algn="tl">
                    <a:srgbClr val="000000">
                      <a:alpha val="43137"/>
                    </a:srgbClr>
                  </a:outerShdw>
                </a:effectLst>
                <a:latin typeface="Lucida Sans" panose="020B0602030504020204" pitchFamily="34" charset="0"/>
              </a:rPr>
              <a:t>OBJETIVOS</a:t>
            </a:r>
            <a:endParaRPr lang="es-MX" sz="3200" dirty="0">
              <a:latin typeface="Lucida Sans" panose="020B0602030504020204" pitchFamily="34" charset="0"/>
            </a:endParaRPr>
          </a:p>
        </p:txBody>
      </p:sp>
    </p:spTree>
    <p:extLst>
      <p:ext uri="{BB962C8B-B14F-4D97-AF65-F5344CB8AC3E}">
        <p14:creationId xmlns:p14="http://schemas.microsoft.com/office/powerpoint/2010/main" xmlns="" val="377954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830682"/>
            <a:ext cx="8229600" cy="820688"/>
          </a:xfrm>
        </p:spPr>
        <p:txBody>
          <a:bodyPr>
            <a:normAutofit/>
          </a:bodyPr>
          <a:lstStyle/>
          <a:p>
            <a:pPr marL="0" indent="0" algn="ctr">
              <a:buNone/>
            </a:pPr>
            <a:r>
              <a:rPr lang="es-MX" sz="4000" dirty="0">
                <a:effectLst>
                  <a:outerShdw blurRad="38100" dist="38100" dir="2700000" algn="tl">
                    <a:srgbClr val="000000">
                      <a:alpha val="43137"/>
                    </a:srgbClr>
                  </a:outerShdw>
                </a:effectLst>
                <a:latin typeface="Lucida Sans" panose="020B0602030504020204" pitchFamily="34" charset="0"/>
              </a:rPr>
              <a:t>PLAN DE TRABAJO</a:t>
            </a:r>
            <a:endParaRPr lang="es-MX" sz="4000" dirty="0">
              <a:latin typeface="Lucida Sans" panose="020B0602030504020204" pitchFamily="34" charset="0"/>
            </a:endParaRPr>
          </a:p>
        </p:txBody>
      </p:sp>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9" name="9 Imagen"/>
          <p:cNvPicPr/>
          <p:nvPr/>
        </p:nvPicPr>
        <p:blipFill>
          <a:blip r:embed="rId2" cstate="print">
            <a:extLst>
              <a:ext uri="{28A0092B-C50C-407E-A947-70E740481C1C}">
                <a14:useLocalDpi xmlns:a14="http://schemas.microsoft.com/office/drawing/2010/main" xmlns="" val="0"/>
              </a:ext>
            </a:extLst>
          </a:blip>
          <a:stretch>
            <a:fillRect/>
          </a:stretch>
        </p:blipFill>
        <p:spPr>
          <a:xfrm>
            <a:off x="1835696" y="520079"/>
            <a:ext cx="5112568" cy="3672409"/>
          </a:xfrm>
          <a:prstGeom prst="rect">
            <a:avLst/>
          </a:prstGeom>
        </p:spPr>
      </p:pic>
    </p:spTree>
    <p:extLst>
      <p:ext uri="{BB962C8B-B14F-4D97-AF65-F5344CB8AC3E}">
        <p14:creationId xmlns:p14="http://schemas.microsoft.com/office/powerpoint/2010/main" xmlns="" val="207281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2204864"/>
            <a:ext cx="9144000" cy="4653136"/>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995850" y="1487007"/>
            <a:ext cx="7835626" cy="4525963"/>
          </a:xfrm>
        </p:spPr>
        <p:txBody>
          <a:bodyPr>
            <a:normAutofit/>
          </a:bodyPr>
          <a:lstStyle/>
          <a:p>
            <a:pPr algn="just">
              <a:lnSpc>
                <a:spcPct val="150000"/>
              </a:lnSpc>
            </a:pPr>
            <a:r>
              <a:rPr lang="es-MX" sz="2350" dirty="0">
                <a:latin typeface="Lucida Sans" panose="020B0602030504020204" pitchFamily="34" charset="0"/>
              </a:rPr>
              <a:t>Participar en reuniones mensuales ordinarias y extraordinarias necesarias con los integrantes del Observatorio de Participación Política de las Mujeres en Baja California, en las que mediante la presentación de informes se actualice el estado que guarda la participación de las mujeres en el Proceso Electoral Local 2019.</a:t>
            </a:r>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7020272" y="188640"/>
            <a:ext cx="1808981" cy="129614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5453"/>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971600" y="1137922"/>
            <a:ext cx="7810922" cy="4525963"/>
          </a:xfrm>
        </p:spPr>
        <p:txBody>
          <a:bodyPr>
            <a:normAutofit/>
          </a:bodyPr>
          <a:lstStyle/>
          <a:p>
            <a:pPr algn="just">
              <a:lnSpc>
                <a:spcPct val="150000"/>
              </a:lnSpc>
            </a:pPr>
            <a:r>
              <a:rPr lang="es-MX" sz="2350" dirty="0">
                <a:latin typeface="Lucida Sans" panose="020B0602030504020204" pitchFamily="34" charset="0"/>
              </a:rPr>
              <a:t>Dar observancia al cumplimiento de la normatividad electoral en materia de derechos políticos de las Mujeres en las etapas del proceso electoral, dando seguimiento </a:t>
            </a:r>
            <a:r>
              <a:rPr lang="es-MX" sz="2350" smtClean="0">
                <a:latin typeface="Lucida Sans" panose="020B0602030504020204" pitchFamily="34" charset="0"/>
              </a:rPr>
              <a:t>al acatamiento </a:t>
            </a:r>
            <a:r>
              <a:rPr lang="es-MX" sz="2350" dirty="0">
                <a:latin typeface="Lucida Sans" panose="020B0602030504020204" pitchFamily="34" charset="0"/>
              </a:rPr>
              <a:t>de las normas, acciones afirmativas y programas institucionales para favorecer la participación de las Mujeres en política durante el proceso electoral. </a:t>
            </a:r>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7008430" y="-58830"/>
            <a:ext cx="1808981" cy="129614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0" y="1772816"/>
            <a:ext cx="9144000" cy="5085184"/>
            <a:chOff x="0" y="1772816"/>
            <a:chExt cx="9144000" cy="5085184"/>
          </a:xfrm>
        </p:grpSpPr>
        <p:sp>
          <p:nvSpPr>
            <p:cNvPr id="5" name="4 Triángulo rectángulo"/>
            <p:cNvSpPr/>
            <p:nvPr/>
          </p:nvSpPr>
          <p:spPr>
            <a:xfrm rot="16200000">
              <a:off x="5611552" y="3325552"/>
              <a:ext cx="1844824" cy="5220072"/>
            </a:xfrm>
            <a:prstGeom prst="rtTriangle">
              <a:avLst/>
            </a:prstGeom>
            <a:solidFill>
              <a:srgbClr val="490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0" y="1772816"/>
              <a:ext cx="1331640" cy="3888432"/>
            </a:xfrm>
            <a:prstGeom prst="triangle">
              <a:avLst>
                <a:gd name="adj" fmla="val 0"/>
              </a:avLst>
            </a:prstGeom>
            <a:solidFill>
              <a:srgbClr val="EE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Triángulo isósceles"/>
            <p:cNvSpPr/>
            <p:nvPr/>
          </p:nvSpPr>
          <p:spPr>
            <a:xfrm>
              <a:off x="0" y="5229200"/>
              <a:ext cx="6372200" cy="1628800"/>
            </a:xfrm>
            <a:prstGeom prst="triangle">
              <a:avLst>
                <a:gd name="adj" fmla="val 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3" name="2 Marcador de contenido"/>
          <p:cNvSpPr>
            <a:spLocks noGrp="1"/>
          </p:cNvSpPr>
          <p:nvPr>
            <p:ph idx="1"/>
          </p:nvPr>
        </p:nvSpPr>
        <p:spPr>
          <a:xfrm>
            <a:off x="1115616" y="1409624"/>
            <a:ext cx="7581528" cy="4525963"/>
          </a:xfrm>
        </p:spPr>
        <p:txBody>
          <a:bodyPr>
            <a:normAutofit/>
          </a:bodyPr>
          <a:lstStyle/>
          <a:p>
            <a:pPr algn="just">
              <a:lnSpc>
                <a:spcPct val="150000"/>
              </a:lnSpc>
            </a:pPr>
            <a:r>
              <a:rPr lang="es-MX" sz="2400" dirty="0">
                <a:latin typeface="Lucida Sans" panose="020B0602030504020204" pitchFamily="34" charset="0"/>
              </a:rPr>
              <a:t>Elaborar y difundir el Protocolo de Atención a los casos de Violencia Política contra las Mujeres en razón de género.</a:t>
            </a:r>
          </a:p>
          <a:p>
            <a:pPr algn="just">
              <a:lnSpc>
                <a:spcPct val="150000"/>
              </a:lnSpc>
            </a:pPr>
            <a:r>
              <a:rPr lang="es-MX" sz="2400" dirty="0">
                <a:latin typeface="Lucida Sans" panose="020B0602030504020204" pitchFamily="34" charset="0"/>
              </a:rPr>
              <a:t>Llevar a cabo curso de capacitación/formación sobre los derechos políticos de las candidatas; violencia política de género y protocolo a seguir en caso de sufrir violencia política.</a:t>
            </a:r>
          </a:p>
        </p:txBody>
      </p:sp>
      <p:pic>
        <p:nvPicPr>
          <p:cNvPr id="8" name="7 Imagen"/>
          <p:cNvPicPr/>
          <p:nvPr/>
        </p:nvPicPr>
        <p:blipFill>
          <a:blip r:embed="rId2" cstate="print">
            <a:extLst>
              <a:ext uri="{28A0092B-C50C-407E-A947-70E740481C1C}">
                <a14:useLocalDpi xmlns:a14="http://schemas.microsoft.com/office/drawing/2010/main" xmlns="" val="0"/>
              </a:ext>
            </a:extLst>
          </a:blip>
          <a:stretch>
            <a:fillRect/>
          </a:stretch>
        </p:blipFill>
        <p:spPr>
          <a:xfrm>
            <a:off x="6804248" y="120863"/>
            <a:ext cx="1808981" cy="1296144"/>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424</Words>
  <Application>Microsoft Office PowerPoint</Application>
  <PresentationFormat>Presentación en pantalla (4:3)</PresentationFormat>
  <Paragraphs>29</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Sesión de Instalación </vt:lpstr>
      <vt:lpstr>INTEGRANTES PERMANENTES</vt:lpstr>
      <vt:lpstr>INTEGRANTES ESTRATÉGICOS  Y GRUPO DE TRABAJO</vt:lpstr>
      <vt:lpstr>OBJETIVOS</vt:lpstr>
      <vt:lpstr>OBJETIVOS</vt:lpstr>
      <vt:lpstr>Diapositiva 6</vt:lpstr>
      <vt:lpstr>Diapositiva 7</vt:lpstr>
      <vt:lpstr>Diapositiva 8</vt:lpstr>
      <vt:lpstr>Diapositiva 9</vt:lpstr>
      <vt:lpstr>Diapositiva 10</vt:lpstr>
      <vt:lpstr>Diapositiva 11</vt:lpstr>
      <vt:lpstr>Diapositiva 12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Mujer</dc:creator>
  <cp:lastModifiedBy>PERLA ESQUIVEL</cp:lastModifiedBy>
  <cp:revision>28</cp:revision>
  <dcterms:created xsi:type="dcterms:W3CDTF">2019-02-22T01:38:01Z</dcterms:created>
  <dcterms:modified xsi:type="dcterms:W3CDTF">2019-04-17T21:26:29Z</dcterms:modified>
</cp:coreProperties>
</file>